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8" r:id="rId3"/>
    <p:sldId id="282" r:id="rId4"/>
    <p:sldId id="283" r:id="rId5"/>
    <p:sldId id="284" r:id="rId6"/>
    <p:sldId id="26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a:srgbClr val="333F50"/>
    <a:srgbClr val="C8C7A8"/>
    <a:srgbClr val="586C8A"/>
    <a:srgbClr val="C9D1DD"/>
    <a:srgbClr val="84AF9B"/>
    <a:srgbClr val="FFF0C1"/>
    <a:srgbClr val="FACDAE"/>
    <a:srgbClr val="FC9D99"/>
    <a:srgbClr val="FF42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5" autoAdjust="0"/>
    <p:restoredTop sz="94464" autoAdjust="0"/>
  </p:normalViewPr>
  <p:slideViewPr>
    <p:cSldViewPr snapToGrid="0">
      <p:cViewPr varScale="1">
        <p:scale>
          <a:sx n="91" d="100"/>
          <a:sy n="91" d="100"/>
        </p:scale>
        <p:origin x="50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A674-CED6-484D-8454-75B9D39D03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FBC070-0098-45DE-903E-B3963AD59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28DEB1-B9F0-4548-BC60-63625D863F50}"/>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98497F0C-4460-4CBF-BD4F-04A1FD00AB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58E0E1-A3F2-4C31-B6D9-09BB4BCD1FEB}"/>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311615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6919B-08B6-4B12-ADCB-7D8EF857E0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42833C-6F5F-44E6-AD9F-4764E70B95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A7D572-93C0-4109-BF9E-EE714B0FA7EB}"/>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831F0FA4-404C-4950-849D-30CF5B9E97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C2DB8C-E3D1-48DD-8AD3-4337D5427B01}"/>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142529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2A27DF-60EB-4ACA-93A9-CDECA72272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53E89F-F3FC-469C-BFD2-ABBAC4CC93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CCCF9-E79E-475C-AB9F-05473C425C42}"/>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DCC7FB93-87BF-4573-B387-3D2F0735C2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BE9E86-235A-4E9B-84DD-34D24E003988}"/>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110795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09018-381A-42BC-BFCD-0704158DBD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5A71B5-E12F-4E5B-96FE-ADD8320D40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7C489-7944-4A6B-B364-6EF5865ECA6E}"/>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5543E333-13C5-4984-95A1-88F63DC66F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94B18F1-0FED-4A5E-B01D-A05BD7DC7244}"/>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10128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B6E58-3819-4E74-A15B-8EC5361E6E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3B3B81-077D-4EA6-B457-7DC8E8A3E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7334A3-C29D-47AA-A4C5-5B77834E184D}"/>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5B3D7A02-7480-445D-9086-823D3599BD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D78D26-50D8-4A18-826C-5088CD90D5C6}"/>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239738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1A18-B853-4C4B-9869-0D6EEC6F29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A82BF4-8D66-4D18-BC52-266F669C81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63194-38A3-48F9-BF51-20705AE471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D02B0F-B056-451A-A08C-ECE3690D9B0A}"/>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6" name="Footer Placeholder 5">
            <a:extLst>
              <a:ext uri="{FF2B5EF4-FFF2-40B4-BE49-F238E27FC236}">
                <a16:creationId xmlns:a16="http://schemas.microsoft.com/office/drawing/2014/main" id="{DEA3CE37-ACBC-4001-9257-8CDAD7D6174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30E9C02-13DA-4213-B777-B74BAB839D73}"/>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34364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9C3E1-D0C3-4F83-960B-196695A5DB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282791-D744-4FFD-B2C1-DBB1306368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9F8D08-0B51-41BD-9FEB-794FB32610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0FD374-F5C3-4395-8EC7-DC02333120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778F625-875D-499D-AB17-D59086B827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607281-8F29-4F10-9BAC-1D785DBF4B67}"/>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8" name="Footer Placeholder 7">
            <a:extLst>
              <a:ext uri="{FF2B5EF4-FFF2-40B4-BE49-F238E27FC236}">
                <a16:creationId xmlns:a16="http://schemas.microsoft.com/office/drawing/2014/main" id="{25E813D3-2765-4743-A990-AD8E4742834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D2E69A-5F6F-425E-87E8-01F8B16ED45C}"/>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278176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0E8D-71D6-4DBF-9C86-5D60BD7CAC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7E6019-5941-4057-8843-017DF357BDD1}"/>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4" name="Footer Placeholder 3">
            <a:extLst>
              <a:ext uri="{FF2B5EF4-FFF2-40B4-BE49-F238E27FC236}">
                <a16:creationId xmlns:a16="http://schemas.microsoft.com/office/drawing/2014/main" id="{8E9E08F1-06EC-4796-9E57-9C92CE65492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11A06FF-D87C-40AC-ADC5-AE53CAE6A13F}"/>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328495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E372BB-E41C-4D4E-91CE-094A18FF6340}"/>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3" name="Footer Placeholder 2">
            <a:extLst>
              <a:ext uri="{FF2B5EF4-FFF2-40B4-BE49-F238E27FC236}">
                <a16:creationId xmlns:a16="http://schemas.microsoft.com/office/drawing/2014/main" id="{628F2F2B-6057-456D-97F8-3DC05B98003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36A766B-B067-44FF-80EF-90A95DA083B4}"/>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179307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D7B-FC66-4DDB-AF2C-2C2712A5C4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273E95-532A-4537-818E-21A1AD4E1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9866AE-8B7E-4EAD-816E-0EBA34FF1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9AADFC-269E-4420-A949-C29ABD757263}"/>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6" name="Footer Placeholder 5">
            <a:extLst>
              <a:ext uri="{FF2B5EF4-FFF2-40B4-BE49-F238E27FC236}">
                <a16:creationId xmlns:a16="http://schemas.microsoft.com/office/drawing/2014/main" id="{73EE7559-BE9D-4A2A-BE47-FF89573394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DBC039-F3CE-47AE-93A1-66F3A9B1E099}"/>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144891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8F72B-E9A7-49CA-BE4A-3256C8B975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7CDD87-C16E-4679-8B39-934940389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2F20AA4-D86F-4642-B96F-2E4B4ED86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C6C4C1-2D83-443B-80DF-C96852E98D62}"/>
              </a:ext>
            </a:extLst>
          </p:cNvPr>
          <p:cNvSpPr>
            <a:spLocks noGrp="1"/>
          </p:cNvSpPr>
          <p:nvPr>
            <p:ph type="dt" sz="half" idx="10"/>
          </p:nvPr>
        </p:nvSpPr>
        <p:spPr/>
        <p:txBody>
          <a:bodyPr/>
          <a:lstStyle/>
          <a:p>
            <a:fld id="{987DA69C-A3BC-48FB-828D-5A6E6B919454}" type="datetimeFigureOut">
              <a:rPr lang="en-US" smtClean="0"/>
              <a:t>11/19/2020</a:t>
            </a:fld>
            <a:endParaRPr lang="en-US" dirty="0"/>
          </a:p>
        </p:txBody>
      </p:sp>
      <p:sp>
        <p:nvSpPr>
          <p:cNvPr id="6" name="Footer Placeholder 5">
            <a:extLst>
              <a:ext uri="{FF2B5EF4-FFF2-40B4-BE49-F238E27FC236}">
                <a16:creationId xmlns:a16="http://schemas.microsoft.com/office/drawing/2014/main" id="{F5651CED-4C33-452F-970F-0916999E98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630EEF-E630-457B-8165-D794714FB696}"/>
              </a:ext>
            </a:extLst>
          </p:cNvPr>
          <p:cNvSpPr>
            <a:spLocks noGrp="1"/>
          </p:cNvSpPr>
          <p:nvPr>
            <p:ph type="sldNum" sz="quarter" idx="12"/>
          </p:nvPr>
        </p:nvSpPr>
        <p:spPr/>
        <p:txBody>
          <a:bodyPr/>
          <a:lstStyle/>
          <a:p>
            <a:fld id="{20CC475A-FC22-4BB2-81DE-26878B72C705}" type="slidenum">
              <a:rPr lang="en-US" smtClean="0"/>
              <a:t>‹Nº›</a:t>
            </a:fld>
            <a:endParaRPr lang="en-US" dirty="0"/>
          </a:p>
        </p:txBody>
      </p:sp>
    </p:spTree>
    <p:extLst>
      <p:ext uri="{BB962C8B-B14F-4D97-AF65-F5344CB8AC3E}">
        <p14:creationId xmlns:p14="http://schemas.microsoft.com/office/powerpoint/2010/main" val="290053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141A8F-16B4-42B4-BCD2-9D527AEE52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048783-6F45-4CD5-8CBD-3CB1AE64B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955B1-9F51-4C46-AD48-26807E68AC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DA69C-A3BC-48FB-828D-5A6E6B919454}" type="datetimeFigureOut">
              <a:rPr lang="en-US" smtClean="0"/>
              <a:t>11/19/2020</a:t>
            </a:fld>
            <a:endParaRPr lang="en-US" dirty="0"/>
          </a:p>
        </p:txBody>
      </p:sp>
      <p:sp>
        <p:nvSpPr>
          <p:cNvPr id="5" name="Footer Placeholder 4">
            <a:extLst>
              <a:ext uri="{FF2B5EF4-FFF2-40B4-BE49-F238E27FC236}">
                <a16:creationId xmlns:a16="http://schemas.microsoft.com/office/drawing/2014/main" id="{0BB688D8-FB80-49EF-B593-170DCB4FFF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4269C12-CA27-4FD4-8883-4CDB70D8C2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C475A-FC22-4BB2-81DE-26878B72C705}" type="slidenum">
              <a:rPr lang="en-US" smtClean="0"/>
              <a:t>‹Nº›</a:t>
            </a:fld>
            <a:endParaRPr lang="en-US" dirty="0"/>
          </a:p>
        </p:txBody>
      </p:sp>
    </p:spTree>
    <p:extLst>
      <p:ext uri="{BB962C8B-B14F-4D97-AF65-F5344CB8AC3E}">
        <p14:creationId xmlns:p14="http://schemas.microsoft.com/office/powerpoint/2010/main" val="3619392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4" name="Rectángulo redondeado 3"/>
          <p:cNvSpPr/>
          <p:nvPr/>
        </p:nvSpPr>
        <p:spPr>
          <a:xfrm rot="19119088">
            <a:off x="6316886" y="829408"/>
            <a:ext cx="4417255" cy="870619"/>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20" name="Grupo 19"/>
          <p:cNvGrpSpPr/>
          <p:nvPr/>
        </p:nvGrpSpPr>
        <p:grpSpPr>
          <a:xfrm>
            <a:off x="6163983" y="1500268"/>
            <a:ext cx="10649872" cy="2290122"/>
            <a:chOff x="6163983" y="1500268"/>
            <a:chExt cx="10649872" cy="2290122"/>
          </a:xfrm>
          <a:blipFill>
            <a:blip r:embed="rId2"/>
            <a:stretch>
              <a:fillRect l="-21000"/>
            </a:stretch>
          </a:blipFill>
        </p:grpSpPr>
        <p:sp>
          <p:nvSpPr>
            <p:cNvPr id="5" name="Rectángulo redondeado 4"/>
            <p:cNvSpPr/>
            <p:nvPr/>
          </p:nvSpPr>
          <p:spPr>
            <a:xfrm rot="19119088">
              <a:off x="6163983" y="1500268"/>
              <a:ext cx="6161836" cy="7544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Rectángulo redondeado 5"/>
            <p:cNvSpPr/>
            <p:nvPr/>
          </p:nvSpPr>
          <p:spPr>
            <a:xfrm rot="19119088">
              <a:off x="6189634" y="2100295"/>
              <a:ext cx="7810914" cy="101514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ángulo redondeado 6"/>
            <p:cNvSpPr/>
            <p:nvPr/>
          </p:nvSpPr>
          <p:spPr>
            <a:xfrm rot="19119088">
              <a:off x="7642534" y="2412809"/>
              <a:ext cx="7810914" cy="125605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Rectángulo redondeado 7"/>
            <p:cNvSpPr/>
            <p:nvPr/>
          </p:nvSpPr>
          <p:spPr>
            <a:xfrm rot="19119088">
              <a:off x="9044228" y="3030401"/>
              <a:ext cx="7769627" cy="75998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sp>
        <p:nvSpPr>
          <p:cNvPr id="10" name="Rectángulo 9"/>
          <p:cNvSpPr/>
          <p:nvPr/>
        </p:nvSpPr>
        <p:spPr>
          <a:xfrm>
            <a:off x="182880" y="-1887"/>
            <a:ext cx="12192000" cy="198835"/>
          </a:xfrm>
          <a:prstGeom prst="rect">
            <a:avLst/>
          </a:prstGeom>
          <a:solidFill>
            <a:srgbClr val="333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 name="Rectángulo 10"/>
          <p:cNvSpPr/>
          <p:nvPr/>
        </p:nvSpPr>
        <p:spPr>
          <a:xfrm rot="16200000">
            <a:off x="8315040" y="3255360"/>
            <a:ext cx="7810440" cy="309240"/>
          </a:xfrm>
          <a:prstGeom prst="rect">
            <a:avLst/>
          </a:prstGeom>
          <a:solidFill>
            <a:srgbClr val="333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p:cNvSpPr txBox="1"/>
          <p:nvPr/>
        </p:nvSpPr>
        <p:spPr>
          <a:xfrm>
            <a:off x="451618" y="3191198"/>
            <a:ext cx="6237669" cy="1938992"/>
          </a:xfrm>
          <a:prstGeom prst="rect">
            <a:avLst/>
          </a:prstGeom>
          <a:noFill/>
        </p:spPr>
        <p:txBody>
          <a:bodyPr wrap="none" rtlCol="0">
            <a:spAutoFit/>
          </a:bodyPr>
          <a:lstStyle/>
          <a:p>
            <a:pPr algn="ctr"/>
            <a:r>
              <a:rPr lang="es-MX" sz="2400" b="1" dirty="0">
                <a:solidFill>
                  <a:schemeClr val="bg1">
                    <a:lumMod val="95000"/>
                  </a:schemeClr>
                </a:solidFill>
                <a:latin typeface="Arial Narrow" panose="020B0606020202030204" pitchFamily="34" charset="0"/>
              </a:rPr>
              <a:t>PRESENTACIÓN DE LINEAMIENTOS DE POA 2021</a:t>
            </a:r>
            <a:endParaRPr lang="es-MX" sz="2400" dirty="0">
              <a:solidFill>
                <a:schemeClr val="bg1">
                  <a:lumMod val="95000"/>
                </a:schemeClr>
              </a:solidFill>
              <a:latin typeface="Arial Narrow" panose="020B0606020202030204" pitchFamily="34" charset="0"/>
            </a:endParaRPr>
          </a:p>
          <a:p>
            <a:pPr algn="ctr"/>
            <a:r>
              <a:rPr lang="es-MX" sz="2400" dirty="0">
                <a:solidFill>
                  <a:schemeClr val="bg1">
                    <a:lumMod val="95000"/>
                  </a:schemeClr>
                </a:solidFill>
                <a:latin typeface="Arial Narrow" panose="020B0606020202030204" pitchFamily="34" charset="0"/>
              </a:rPr>
              <a:t> </a:t>
            </a:r>
          </a:p>
          <a:p>
            <a:pPr algn="ctr"/>
            <a:r>
              <a:rPr lang="es-MX" sz="2400" dirty="0">
                <a:solidFill>
                  <a:schemeClr val="bg1">
                    <a:lumMod val="95000"/>
                  </a:schemeClr>
                </a:solidFill>
                <a:latin typeface="Arial Narrow" panose="020B0606020202030204" pitchFamily="34" charset="0"/>
              </a:rPr>
              <a:t> </a:t>
            </a:r>
          </a:p>
          <a:p>
            <a:pPr algn="ctr"/>
            <a:r>
              <a:rPr lang="es-MX" sz="2400" dirty="0">
                <a:solidFill>
                  <a:schemeClr val="bg1">
                    <a:lumMod val="95000"/>
                  </a:schemeClr>
                </a:solidFill>
                <a:latin typeface="Arial Narrow" panose="020B0606020202030204" pitchFamily="34" charset="0"/>
              </a:rPr>
              <a:t>Tuxtla Gutiérrez, Chiapas, noviembre 2020</a:t>
            </a:r>
          </a:p>
          <a:p>
            <a:pPr algn="ctr"/>
            <a:endParaRPr lang="es-MX" sz="2400" dirty="0">
              <a:latin typeface="Arial Narrow" panose="020B0606020202030204" pitchFamily="34" charset="0"/>
            </a:endParaRPr>
          </a:p>
        </p:txBody>
      </p:sp>
      <p:pic>
        <p:nvPicPr>
          <p:cNvPr id="15" name="Imagen 14"/>
          <p:cNvPicPr>
            <a:picLocks noChangeAspect="1"/>
          </p:cNvPicPr>
          <p:nvPr/>
        </p:nvPicPr>
        <p:blipFill>
          <a:blip r:embed="rId3" cstate="hqprint">
            <a:extLst>
              <a:ext uri="{BEBA8EAE-BF5A-486C-A8C5-ECC9F3942E4B}">
                <a14:imgProps xmlns:a14="http://schemas.microsoft.com/office/drawing/2010/main">
                  <a14:imgLayer r:embed="rId4">
                    <a14:imgEffect>
                      <a14:artisticPlasticWrap/>
                    </a14:imgEffect>
                  </a14:imgLayer>
                </a14:imgProps>
              </a:ext>
              <a:ext uri="{28A0092B-C50C-407E-A947-70E740481C1C}">
                <a14:useLocalDpi xmlns:a14="http://schemas.microsoft.com/office/drawing/2010/main" val="0"/>
              </a:ext>
            </a:extLst>
          </a:blip>
          <a:stretch>
            <a:fillRect/>
          </a:stretch>
        </p:blipFill>
        <p:spPr>
          <a:xfrm>
            <a:off x="-15647" y="289282"/>
            <a:ext cx="1703844" cy="1147098"/>
          </a:xfrm>
          <a:prstGeom prst="rect">
            <a:avLst/>
          </a:prstGeom>
        </p:spPr>
      </p:pic>
      <p:sp>
        <p:nvSpPr>
          <p:cNvPr id="16" name="CuadroTexto 15"/>
          <p:cNvSpPr txBox="1"/>
          <p:nvPr/>
        </p:nvSpPr>
        <p:spPr>
          <a:xfrm>
            <a:off x="1661440" y="415456"/>
            <a:ext cx="4009432" cy="1200329"/>
          </a:xfrm>
          <a:prstGeom prst="rect">
            <a:avLst/>
          </a:prstGeom>
          <a:noFill/>
          <a:ln>
            <a:noFill/>
          </a:ln>
        </p:spPr>
        <p:txBody>
          <a:bodyPr wrap="none" rtlCol="0">
            <a:spAutoFit/>
          </a:bodyPr>
          <a:lstStyle/>
          <a:p>
            <a:pPr algn="ctr"/>
            <a:r>
              <a:rPr lang="es-MX" b="1" dirty="0">
                <a:solidFill>
                  <a:schemeClr val="bg1">
                    <a:lumMod val="95000"/>
                  </a:schemeClr>
                </a:solidFill>
                <a:latin typeface="Arial Narrow" panose="020B0606020202030204" pitchFamily="34" charset="0"/>
              </a:rPr>
              <a:t>Universidad Autónoma de Chiapas</a:t>
            </a:r>
            <a:endParaRPr lang="es-MX" dirty="0">
              <a:solidFill>
                <a:schemeClr val="bg1">
                  <a:lumMod val="95000"/>
                </a:schemeClr>
              </a:solidFill>
              <a:latin typeface="Arial Narrow" panose="020B0606020202030204" pitchFamily="34" charset="0"/>
            </a:endParaRPr>
          </a:p>
          <a:p>
            <a:pPr algn="ctr"/>
            <a:r>
              <a:rPr lang="es-ES" b="1" dirty="0">
                <a:solidFill>
                  <a:schemeClr val="bg1">
                    <a:lumMod val="95000"/>
                  </a:schemeClr>
                </a:solidFill>
                <a:latin typeface="Arial Narrow" panose="020B0606020202030204" pitchFamily="34" charset="0"/>
              </a:rPr>
              <a:t> </a:t>
            </a:r>
            <a:r>
              <a:rPr lang="es-MX" b="1" dirty="0">
                <a:solidFill>
                  <a:schemeClr val="bg1">
                    <a:lumMod val="95000"/>
                  </a:schemeClr>
                </a:solidFill>
                <a:latin typeface="Arial Narrow" panose="020B0606020202030204" pitchFamily="34" charset="0"/>
              </a:rPr>
              <a:t>Secretaría Administrativa</a:t>
            </a:r>
          </a:p>
          <a:p>
            <a:pPr algn="ctr"/>
            <a:r>
              <a:rPr lang="es-MX" b="1" dirty="0">
                <a:solidFill>
                  <a:schemeClr val="bg1">
                    <a:lumMod val="95000"/>
                  </a:schemeClr>
                </a:solidFill>
                <a:latin typeface="Arial Narrow" panose="020B0606020202030204" pitchFamily="34" charset="0"/>
              </a:rPr>
              <a:t>Dirección de Programación y Presupuesto</a:t>
            </a:r>
            <a:endParaRPr lang="es-MX" dirty="0">
              <a:solidFill>
                <a:schemeClr val="bg1">
                  <a:lumMod val="95000"/>
                </a:schemeClr>
              </a:solidFill>
              <a:latin typeface="Arial Narrow" panose="020B0606020202030204" pitchFamily="34" charset="0"/>
            </a:endParaRPr>
          </a:p>
          <a:p>
            <a:pPr algn="ctr"/>
            <a:endParaRPr lang="es-MX" dirty="0">
              <a:solidFill>
                <a:schemeClr val="bg1">
                  <a:lumMod val="95000"/>
                </a:schemeClr>
              </a:solidFill>
              <a:latin typeface="Arial Narrow" panose="020B0606020202030204" pitchFamily="34" charset="0"/>
            </a:endParaRPr>
          </a:p>
        </p:txBody>
      </p:sp>
      <p:cxnSp>
        <p:nvCxnSpPr>
          <p:cNvPr id="18" name="Conector recto 17"/>
          <p:cNvCxnSpPr/>
          <p:nvPr/>
        </p:nvCxnSpPr>
        <p:spPr>
          <a:xfrm>
            <a:off x="1471389" y="1317833"/>
            <a:ext cx="4380858" cy="0"/>
          </a:xfrm>
          <a:prstGeom prst="line">
            <a:avLst/>
          </a:prstGeom>
          <a:ln w="57150" cmpd="tri">
            <a:solidFill>
              <a:srgbClr val="FFD9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220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9" name="CuadroTexto 8"/>
          <p:cNvSpPr txBox="1"/>
          <p:nvPr/>
        </p:nvSpPr>
        <p:spPr>
          <a:xfrm>
            <a:off x="2295588" y="1503136"/>
            <a:ext cx="9256052" cy="1569660"/>
          </a:xfrm>
          <a:prstGeom prst="rect">
            <a:avLst/>
          </a:prstGeom>
          <a:noFill/>
        </p:spPr>
        <p:txBody>
          <a:bodyPr wrap="square" rtlCol="0">
            <a:spAutoFit/>
          </a:bodyPr>
          <a:lstStyle/>
          <a:p>
            <a:pPr algn="just"/>
            <a:r>
              <a:rPr lang="es-MX" sz="1600" dirty="0">
                <a:solidFill>
                  <a:schemeClr val="bg1"/>
                </a:solidFill>
                <a:latin typeface="Century Gothic" panose="020B0502020202020204" pitchFamily="34" charset="0"/>
              </a:rPr>
              <a:t>Con base en el Convenio de Apoyo Financiero, la aportaciones se integran de la siguiente manera:</a:t>
            </a:r>
          </a:p>
          <a:p>
            <a:pPr algn="just"/>
            <a:endParaRPr lang="es-MX" sz="1600" dirty="0">
              <a:solidFill>
                <a:schemeClr val="bg1"/>
              </a:solidFill>
              <a:latin typeface="Century Gothic" panose="020B0502020202020204" pitchFamily="34" charset="0"/>
            </a:endParaRPr>
          </a:p>
          <a:p>
            <a:pPr algn="just"/>
            <a:r>
              <a:rPr lang="es-MX" sz="1600" dirty="0">
                <a:solidFill>
                  <a:schemeClr val="bg1"/>
                </a:solidFill>
                <a:latin typeface="Century Gothic" panose="020B0502020202020204" pitchFamily="34" charset="0"/>
              </a:rPr>
              <a:t>76% de participación Federal y 24% Estatal y que en la medida que sea posible, esta incremente hasta en un 50% Estatal; para lo cual en los últimos ejercicios se ha presentado el apoyo extraordinario para ello.</a:t>
            </a:r>
          </a:p>
        </p:txBody>
      </p:sp>
      <p:sp>
        <p:nvSpPr>
          <p:cNvPr id="46" name="CuadroTexto 45"/>
          <p:cNvSpPr txBox="1"/>
          <p:nvPr/>
        </p:nvSpPr>
        <p:spPr>
          <a:xfrm>
            <a:off x="2295588" y="1118279"/>
            <a:ext cx="3716103" cy="400110"/>
          </a:xfrm>
          <a:prstGeom prst="rect">
            <a:avLst/>
          </a:prstGeom>
          <a:noFill/>
        </p:spPr>
        <p:txBody>
          <a:bodyPr wrap="square" rtlCol="0">
            <a:spAutoFit/>
          </a:bodyPr>
          <a:lstStyle/>
          <a:p>
            <a:pPr algn="ctr"/>
            <a:r>
              <a:rPr lang="es-MX" sz="2000" b="1" dirty="0">
                <a:solidFill>
                  <a:srgbClr val="FFD966"/>
                </a:solidFill>
                <a:latin typeface="Century Gothic" panose="020B0502020202020204" pitchFamily="34" charset="0"/>
              </a:rPr>
              <a:t>F I N A N C I A M I E N T O</a:t>
            </a:r>
          </a:p>
        </p:txBody>
      </p:sp>
      <p:sp>
        <p:nvSpPr>
          <p:cNvPr id="47" name="CuadroTexto 46"/>
          <p:cNvSpPr txBox="1"/>
          <p:nvPr/>
        </p:nvSpPr>
        <p:spPr>
          <a:xfrm>
            <a:off x="2151973" y="206708"/>
            <a:ext cx="8254770" cy="461665"/>
          </a:xfrm>
          <a:prstGeom prst="rect">
            <a:avLst/>
          </a:prstGeom>
          <a:noFill/>
        </p:spPr>
        <p:txBody>
          <a:bodyPr wrap="square" rtlCol="0">
            <a:spAutoFit/>
          </a:bodyPr>
          <a:lstStyle/>
          <a:p>
            <a:pPr algn="ctr"/>
            <a:r>
              <a:rPr lang="es-MX" sz="2400" b="1" dirty="0">
                <a:solidFill>
                  <a:schemeClr val="bg1"/>
                </a:solidFill>
                <a:latin typeface="Century Gothic" panose="020B0502020202020204" pitchFamily="34" charset="0"/>
              </a:rPr>
              <a:t>1. Marco normativo</a:t>
            </a:r>
          </a:p>
        </p:txBody>
      </p:sp>
      <p:sp>
        <p:nvSpPr>
          <p:cNvPr id="48" name="CuadroTexto 47"/>
          <p:cNvSpPr txBox="1"/>
          <p:nvPr/>
        </p:nvSpPr>
        <p:spPr>
          <a:xfrm>
            <a:off x="2295588" y="3653655"/>
            <a:ext cx="9323164" cy="2800767"/>
          </a:xfrm>
          <a:prstGeom prst="rect">
            <a:avLst/>
          </a:prstGeom>
          <a:noFill/>
        </p:spPr>
        <p:txBody>
          <a:bodyPr wrap="square" rtlCol="0">
            <a:spAutoFit/>
          </a:bodyPr>
          <a:lstStyle/>
          <a:p>
            <a:pPr algn="just"/>
            <a:r>
              <a:rPr lang="es-MX" sz="1600" dirty="0">
                <a:solidFill>
                  <a:schemeClr val="bg1"/>
                </a:solidFill>
                <a:latin typeface="Century Gothic" panose="020B0502020202020204" pitchFamily="34" charset="0"/>
              </a:rPr>
              <a:t>En este sentido, existe mayor compromiso en la presentación de informes a autoridades internas y externas, no solo los que por normatividad se exigen, si no también de los que por necesidad de información se requieran.</a:t>
            </a:r>
          </a:p>
          <a:p>
            <a:pPr algn="just"/>
            <a:endParaRPr lang="es-MX" sz="1600" dirty="0">
              <a:solidFill>
                <a:schemeClr val="bg1"/>
              </a:solidFill>
              <a:latin typeface="Century Gothic" panose="020B0502020202020204" pitchFamily="34" charset="0"/>
            </a:endParaRPr>
          </a:p>
          <a:p>
            <a:pPr algn="just"/>
            <a:r>
              <a:rPr lang="es-MX" sz="1600" b="1" dirty="0">
                <a:solidFill>
                  <a:schemeClr val="bg1"/>
                </a:solidFill>
                <a:latin typeface="Century Gothic" panose="020B0502020202020204" pitchFamily="34" charset="0"/>
              </a:rPr>
              <a:t>NOTA: </a:t>
            </a:r>
            <a:r>
              <a:rPr lang="es-MX" sz="1600" dirty="0">
                <a:solidFill>
                  <a:schemeClr val="bg1"/>
                </a:solidFill>
                <a:latin typeface="Century Gothic" panose="020B0502020202020204" pitchFamily="34" charset="0"/>
              </a:rPr>
              <a:t>Esto nos ha llevado a adelantar las de fechas de cierre mensual, en comparación de como se viene trabajando; es decir, que para el ejercicio 2021 el cierre presupuestal mensual se llevará a cabo 1 día hábil anterior al último día del mes a comprobar y en el caso de la contabilidad, el último día hábil de cada mes; a fin de conciliar la información comprobatoria en el Sistema Integral de Administración Hacendaria Estatal – SIAHE de la Secretaría de Hacienda del Estado y la Información Universitaria Presupuestal y Contable Mensual y Trimestral (Cuenta Pública).</a:t>
            </a:r>
          </a:p>
        </p:txBody>
      </p:sp>
      <p:sp>
        <p:nvSpPr>
          <p:cNvPr id="12" name="Elipse 11"/>
          <p:cNvSpPr/>
          <p:nvPr/>
        </p:nvSpPr>
        <p:spPr>
          <a:xfrm>
            <a:off x="963071" y="1510068"/>
            <a:ext cx="921332" cy="921332"/>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3" name="CuadroTexto 52"/>
          <p:cNvSpPr txBox="1"/>
          <p:nvPr/>
        </p:nvSpPr>
        <p:spPr>
          <a:xfrm>
            <a:off x="1608445" y="3248328"/>
            <a:ext cx="4766104" cy="400110"/>
          </a:xfrm>
          <a:prstGeom prst="rect">
            <a:avLst/>
          </a:prstGeom>
          <a:noFill/>
        </p:spPr>
        <p:txBody>
          <a:bodyPr wrap="square" rtlCol="0">
            <a:spAutoFit/>
          </a:bodyPr>
          <a:lstStyle/>
          <a:p>
            <a:pPr algn="ctr"/>
            <a:r>
              <a:rPr lang="es-MX" sz="2000" b="1" dirty="0">
                <a:solidFill>
                  <a:srgbClr val="FFD966"/>
                </a:solidFill>
                <a:latin typeface="Century Gothic" panose="020B0502020202020204" pitchFamily="34" charset="0"/>
              </a:rPr>
              <a:t>O B L I G A C I O N E S</a:t>
            </a:r>
          </a:p>
        </p:txBody>
      </p:sp>
      <p:pic>
        <p:nvPicPr>
          <p:cNvPr id="55" name="Picture 69">
            <a:extLst>
              <a:ext uri="{FF2B5EF4-FFF2-40B4-BE49-F238E27FC236}">
                <a16:creationId xmlns:a16="http://schemas.microsoft.com/office/drawing/2014/main" id="{9CED0B5F-308A-44C4-A9DE-5FD801BE4570}"/>
              </a:ext>
            </a:extLst>
          </p:cNvPr>
          <p:cNvPicPr>
            <a:picLocks noChangeAspect="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30093" y="1682854"/>
            <a:ext cx="587289" cy="587289"/>
          </a:xfrm>
          <a:prstGeom prst="rect">
            <a:avLst/>
          </a:prstGeom>
        </p:spPr>
      </p:pic>
      <p:sp>
        <p:nvSpPr>
          <p:cNvPr id="56" name="Elipse 55"/>
          <p:cNvSpPr/>
          <p:nvPr/>
        </p:nvSpPr>
        <p:spPr>
          <a:xfrm>
            <a:off x="952321" y="3357748"/>
            <a:ext cx="921332" cy="921332"/>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7" name="Picture 20">
            <a:extLst>
              <a:ext uri="{FF2B5EF4-FFF2-40B4-BE49-F238E27FC236}">
                <a16:creationId xmlns:a16="http://schemas.microsoft.com/office/drawing/2014/main" id="{FB78976A-7CF2-4443-B195-5CAA00627526}"/>
              </a:ext>
            </a:extLst>
          </p:cNvPr>
          <p:cNvPicPr>
            <a:picLocks noChangeAspect="1"/>
          </p:cNvPicPr>
          <p:nvPr/>
        </p:nvPicPr>
        <p:blipFill>
          <a:blip r:embed="rId4">
            <a:duotone>
              <a:prstClr val="black"/>
              <a:schemeClr val="accent1">
                <a:tint val="45000"/>
                <a:satMod val="400000"/>
              </a:schemeClr>
            </a:duotone>
            <a:extLst>
              <a:ext uri="{BEBA8EAE-BF5A-486C-A8C5-ECC9F3942E4B}">
                <a14:imgProps xmlns:a14="http://schemas.microsoft.com/office/drawing/2010/main">
                  <a14:imgLayer r:embed="rId5">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33857" y="3563020"/>
            <a:ext cx="521899" cy="521899"/>
          </a:xfrm>
          <a:prstGeom prst="rect">
            <a:avLst/>
          </a:prstGeom>
        </p:spPr>
      </p:pic>
      <p:grpSp>
        <p:nvGrpSpPr>
          <p:cNvPr id="60" name="Group 4">
            <a:extLst>
              <a:ext uri="{FF2B5EF4-FFF2-40B4-BE49-F238E27FC236}">
                <a16:creationId xmlns:a16="http://schemas.microsoft.com/office/drawing/2014/main" id="{7D884BCA-1978-49CC-8588-5399D7CABDE7}"/>
              </a:ext>
            </a:extLst>
          </p:cNvPr>
          <p:cNvGrpSpPr/>
          <p:nvPr/>
        </p:nvGrpSpPr>
        <p:grpSpPr>
          <a:xfrm>
            <a:off x="5562113" y="677087"/>
            <a:ext cx="1434489" cy="190500"/>
            <a:chOff x="4679586" y="878988"/>
            <a:chExt cx="1434489" cy="190500"/>
          </a:xfrm>
        </p:grpSpPr>
        <p:sp>
          <p:nvSpPr>
            <p:cNvPr id="61" name="Oval 5">
              <a:extLst>
                <a:ext uri="{FF2B5EF4-FFF2-40B4-BE49-F238E27FC236}">
                  <a16:creationId xmlns:a16="http://schemas.microsoft.com/office/drawing/2014/main" id="{3701A590-ABA9-4BD2-BD64-376A4C227798}"/>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
              <a:extLst>
                <a:ext uri="{FF2B5EF4-FFF2-40B4-BE49-F238E27FC236}">
                  <a16:creationId xmlns:a16="http://schemas.microsoft.com/office/drawing/2014/main" id="{3E53B434-A2A6-4C16-99DD-292CE4FD62C4}"/>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7">
              <a:extLst>
                <a:ext uri="{FF2B5EF4-FFF2-40B4-BE49-F238E27FC236}">
                  <a16:creationId xmlns:a16="http://schemas.microsoft.com/office/drawing/2014/main" id="{F3E5BC96-17A2-4BD5-BA51-10270687E851}"/>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8">
              <a:extLst>
                <a:ext uri="{FF2B5EF4-FFF2-40B4-BE49-F238E27FC236}">
                  <a16:creationId xmlns:a16="http://schemas.microsoft.com/office/drawing/2014/main" id="{1A06ACCC-548D-4873-BD3B-AD3CA2C095B0}"/>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9">
              <a:extLst>
                <a:ext uri="{FF2B5EF4-FFF2-40B4-BE49-F238E27FC236}">
                  <a16:creationId xmlns:a16="http://schemas.microsoft.com/office/drawing/2014/main" id="{7CBDE4C1-DAF9-476F-B807-27BE954F6C82}"/>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68303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9" name="CuadroTexto 8"/>
          <p:cNvSpPr txBox="1"/>
          <p:nvPr/>
        </p:nvSpPr>
        <p:spPr>
          <a:xfrm>
            <a:off x="1988191" y="1503136"/>
            <a:ext cx="9563449" cy="5016758"/>
          </a:xfrm>
          <a:prstGeom prst="rect">
            <a:avLst/>
          </a:prstGeom>
          <a:noFill/>
        </p:spPr>
        <p:txBody>
          <a:bodyPr wrap="square" rtlCol="0">
            <a:spAutoFit/>
          </a:bodyPr>
          <a:lstStyle/>
          <a:p>
            <a:pPr algn="just"/>
            <a:r>
              <a:rPr lang="es-MX" sz="1600" dirty="0">
                <a:solidFill>
                  <a:schemeClr val="bg1"/>
                </a:solidFill>
                <a:latin typeface="Century Gothic" panose="020B0502020202020204" pitchFamily="34" charset="0"/>
              </a:rPr>
              <a:t>Bajo el concepto contemplado como irreductible, y derivado de la emergencia sanitaria provocado por el virus denominado COVID-19, fue decretado el día 23 de abril del presente año, a través del Diario Oficial de la Federación el “DECRETO por el que se establecen las medidas de austeridad que deberán observar las dependencias y entidades de la Administración Pública Federal bajo los criterios que en el mismo se indican”</a:t>
            </a:r>
          </a:p>
          <a:p>
            <a:pPr algn="just"/>
            <a:endParaRPr lang="es-MX" sz="1600" dirty="0">
              <a:solidFill>
                <a:schemeClr val="bg1"/>
              </a:solidFill>
              <a:latin typeface="Century Gothic" panose="020B0502020202020204" pitchFamily="34" charset="0"/>
            </a:endParaRPr>
          </a:p>
          <a:p>
            <a:pPr marL="400050" indent="-400050" algn="just">
              <a:buAutoNum type="romanUcPeriod" startAt="2"/>
            </a:pPr>
            <a:r>
              <a:rPr lang="es-MX" sz="1600" dirty="0">
                <a:solidFill>
                  <a:schemeClr val="bg1"/>
                </a:solidFill>
                <a:latin typeface="Century Gothic" panose="020B0502020202020204" pitchFamily="34" charset="0"/>
              </a:rPr>
              <a:t>No se ejercerá el 75% del presupuesto disponible de las partidas de servicios generales y materiales y suministros. Esto también incluye a lo supuestamente comprometido. Se cancelan diez subsecretarías y se garantiza el empleo con el mismo rango y los mismos ingresos a quienes dejarán dichos cargos.</a:t>
            </a:r>
          </a:p>
          <a:p>
            <a:pPr algn="just"/>
            <a:endParaRPr lang="es-MX" sz="1600" dirty="0">
              <a:solidFill>
                <a:schemeClr val="bg1"/>
              </a:solidFill>
              <a:latin typeface="Century Gothic" panose="020B0502020202020204" pitchFamily="34" charset="0"/>
            </a:endParaRPr>
          </a:p>
          <a:p>
            <a:pPr algn="just"/>
            <a:r>
              <a:rPr lang="es-MX" sz="1600" dirty="0">
                <a:solidFill>
                  <a:schemeClr val="bg1"/>
                </a:solidFill>
                <a:latin typeface="Century Gothic" panose="020B0502020202020204" pitchFamily="34" charset="0"/>
              </a:rPr>
              <a:t>Por lo que con base en el decreto, el concepto de irreductible podría cambiar su aplicación a la Universidad, por lo que se contempló, únicamente ministrar a las dependencias servicios básicos previamente justificados.</a:t>
            </a:r>
          </a:p>
          <a:p>
            <a:pPr algn="just"/>
            <a:endParaRPr lang="es-MX" sz="1600" dirty="0">
              <a:solidFill>
                <a:schemeClr val="bg1"/>
              </a:solidFill>
              <a:latin typeface="Century Gothic" panose="020B0502020202020204" pitchFamily="34" charset="0"/>
            </a:endParaRPr>
          </a:p>
          <a:p>
            <a:pPr algn="just"/>
            <a:r>
              <a:rPr lang="es-MX" sz="1600" b="1" dirty="0">
                <a:solidFill>
                  <a:schemeClr val="bg1"/>
                </a:solidFill>
                <a:latin typeface="Century Gothic" panose="020B0502020202020204" pitchFamily="34" charset="0"/>
              </a:rPr>
              <a:t>Sugerencia: </a:t>
            </a:r>
            <a:r>
              <a:rPr lang="es-MX" sz="1600" dirty="0">
                <a:solidFill>
                  <a:schemeClr val="bg1"/>
                </a:solidFill>
                <a:latin typeface="Century Gothic" panose="020B0502020202020204" pitchFamily="34" charset="0"/>
              </a:rPr>
              <a:t>Destinar correctamente el recurso estimado a cada una de las partidas presupuestales, debido a que se continuaran ministrando servicios básicos, y en caso de manifestar ejercerlos en otro objeto de gasto, solicitar la autorización previamente a comprometerlos, para estar en condiciones de determinar si proceden o no. </a:t>
            </a:r>
            <a:r>
              <a:rPr lang="es-MX" sz="1600" b="1" dirty="0">
                <a:solidFill>
                  <a:schemeClr val="bg1"/>
                </a:solidFill>
                <a:latin typeface="Century Gothic" panose="020B0502020202020204" pitchFamily="34" charset="0"/>
              </a:rPr>
              <a:t>(No inflar Servicios Básicos para traspasarlos a otros conceptos posteriormente).</a:t>
            </a:r>
          </a:p>
        </p:txBody>
      </p:sp>
      <p:sp>
        <p:nvSpPr>
          <p:cNvPr id="46" name="CuadroTexto 45"/>
          <p:cNvSpPr txBox="1"/>
          <p:nvPr/>
        </p:nvSpPr>
        <p:spPr>
          <a:xfrm>
            <a:off x="2295587" y="1118279"/>
            <a:ext cx="5975957" cy="400110"/>
          </a:xfrm>
          <a:prstGeom prst="rect">
            <a:avLst/>
          </a:prstGeom>
          <a:noFill/>
        </p:spPr>
        <p:txBody>
          <a:bodyPr wrap="square" rtlCol="0">
            <a:spAutoFit/>
          </a:bodyPr>
          <a:lstStyle/>
          <a:p>
            <a:r>
              <a:rPr lang="es-MX" sz="2000" b="1" dirty="0">
                <a:solidFill>
                  <a:srgbClr val="FFD966"/>
                </a:solidFill>
                <a:latin typeface="Century Gothic" panose="020B0502020202020204" pitchFamily="34" charset="0"/>
              </a:rPr>
              <a:t>S U B S I D I O   F E D E R A L    Y   E S T A T A L </a:t>
            </a:r>
          </a:p>
        </p:txBody>
      </p:sp>
      <p:sp>
        <p:nvSpPr>
          <p:cNvPr id="47" name="CuadroTexto 46"/>
          <p:cNvSpPr txBox="1"/>
          <p:nvPr/>
        </p:nvSpPr>
        <p:spPr>
          <a:xfrm>
            <a:off x="1221710" y="218100"/>
            <a:ext cx="10305678" cy="461665"/>
          </a:xfrm>
          <a:prstGeom prst="rect">
            <a:avLst/>
          </a:prstGeom>
          <a:noFill/>
        </p:spPr>
        <p:txBody>
          <a:bodyPr wrap="square" rtlCol="0">
            <a:spAutoFit/>
          </a:bodyPr>
          <a:lstStyle/>
          <a:p>
            <a:pPr algn="ctr"/>
            <a:r>
              <a:rPr lang="es-MX" sz="2400" b="1" dirty="0">
                <a:solidFill>
                  <a:schemeClr val="bg1"/>
                </a:solidFill>
                <a:latin typeface="Century Gothic" panose="020B0502020202020204" pitchFamily="34" charset="0"/>
              </a:rPr>
              <a:t>3.3.1 Fuentes de financiamiento para la formulación del POA 2021</a:t>
            </a:r>
          </a:p>
        </p:txBody>
      </p:sp>
      <p:sp>
        <p:nvSpPr>
          <p:cNvPr id="12" name="Elipse 11"/>
          <p:cNvSpPr/>
          <p:nvPr/>
        </p:nvSpPr>
        <p:spPr>
          <a:xfrm>
            <a:off x="619516" y="1503136"/>
            <a:ext cx="921332" cy="921332"/>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5" name="Picture 69">
            <a:extLst>
              <a:ext uri="{FF2B5EF4-FFF2-40B4-BE49-F238E27FC236}">
                <a16:creationId xmlns:a16="http://schemas.microsoft.com/office/drawing/2014/main" id="{9CED0B5F-308A-44C4-A9DE-5FD801BE4570}"/>
              </a:ext>
            </a:extLst>
          </p:cNvPr>
          <p:cNvPicPr>
            <a:picLocks noChangeAspect="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86538" y="1675922"/>
            <a:ext cx="587289" cy="587289"/>
          </a:xfrm>
          <a:prstGeom prst="rect">
            <a:avLst/>
          </a:prstGeom>
        </p:spPr>
      </p:pic>
      <p:grpSp>
        <p:nvGrpSpPr>
          <p:cNvPr id="60" name="Group 4">
            <a:extLst>
              <a:ext uri="{FF2B5EF4-FFF2-40B4-BE49-F238E27FC236}">
                <a16:creationId xmlns:a16="http://schemas.microsoft.com/office/drawing/2014/main" id="{7D884BCA-1978-49CC-8588-5399D7CABDE7}"/>
              </a:ext>
            </a:extLst>
          </p:cNvPr>
          <p:cNvGrpSpPr/>
          <p:nvPr/>
        </p:nvGrpSpPr>
        <p:grpSpPr>
          <a:xfrm>
            <a:off x="5489125" y="713421"/>
            <a:ext cx="1434489" cy="190500"/>
            <a:chOff x="4679586" y="878988"/>
            <a:chExt cx="1434489" cy="190500"/>
          </a:xfrm>
        </p:grpSpPr>
        <p:sp>
          <p:nvSpPr>
            <p:cNvPr id="61" name="Oval 5">
              <a:extLst>
                <a:ext uri="{FF2B5EF4-FFF2-40B4-BE49-F238E27FC236}">
                  <a16:creationId xmlns:a16="http://schemas.microsoft.com/office/drawing/2014/main" id="{3701A590-ABA9-4BD2-BD64-376A4C227798}"/>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
              <a:extLst>
                <a:ext uri="{FF2B5EF4-FFF2-40B4-BE49-F238E27FC236}">
                  <a16:creationId xmlns:a16="http://schemas.microsoft.com/office/drawing/2014/main" id="{3E53B434-A2A6-4C16-99DD-292CE4FD62C4}"/>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7">
              <a:extLst>
                <a:ext uri="{FF2B5EF4-FFF2-40B4-BE49-F238E27FC236}">
                  <a16:creationId xmlns:a16="http://schemas.microsoft.com/office/drawing/2014/main" id="{F3E5BC96-17A2-4BD5-BA51-10270687E851}"/>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8">
              <a:extLst>
                <a:ext uri="{FF2B5EF4-FFF2-40B4-BE49-F238E27FC236}">
                  <a16:creationId xmlns:a16="http://schemas.microsoft.com/office/drawing/2014/main" id="{1A06ACCC-548D-4873-BD3B-AD3CA2C095B0}"/>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9">
              <a:extLst>
                <a:ext uri="{FF2B5EF4-FFF2-40B4-BE49-F238E27FC236}">
                  <a16:creationId xmlns:a16="http://schemas.microsoft.com/office/drawing/2014/main" id="{7CBDE4C1-DAF9-476F-B807-27BE954F6C82}"/>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14746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9" name="CuadroTexto 8"/>
          <p:cNvSpPr txBox="1"/>
          <p:nvPr/>
        </p:nvSpPr>
        <p:spPr>
          <a:xfrm>
            <a:off x="1988191" y="1503136"/>
            <a:ext cx="9563449" cy="1077218"/>
          </a:xfrm>
          <a:prstGeom prst="rect">
            <a:avLst/>
          </a:prstGeom>
          <a:noFill/>
        </p:spPr>
        <p:txBody>
          <a:bodyPr wrap="square" rtlCol="0">
            <a:spAutoFit/>
          </a:bodyPr>
          <a:lstStyle/>
          <a:p>
            <a:pPr algn="just"/>
            <a:r>
              <a:rPr lang="es-MX" sz="1600" dirty="0">
                <a:solidFill>
                  <a:schemeClr val="bg1"/>
                </a:solidFill>
                <a:latin typeface="Century Gothic" panose="020B0502020202020204" pitchFamily="34" charset="0"/>
              </a:rPr>
              <a:t>Se definen como extraordinarios, aquellos recursos reembolsables bajo el esquema 80-20%, de acuerdo al catálogo de ingresos publicados en el Sistema de Control de Ingresos (COIN) de la Coordinación General de Finanzas.</a:t>
            </a:r>
          </a:p>
          <a:p>
            <a:pPr algn="just"/>
            <a:endParaRPr lang="es-MX" sz="1600" b="1" dirty="0">
              <a:solidFill>
                <a:schemeClr val="bg1"/>
              </a:solidFill>
              <a:latin typeface="Century Gothic" panose="020B0502020202020204" pitchFamily="34" charset="0"/>
            </a:endParaRPr>
          </a:p>
        </p:txBody>
      </p:sp>
      <p:sp>
        <p:nvSpPr>
          <p:cNvPr id="46" name="CuadroTexto 45"/>
          <p:cNvSpPr txBox="1"/>
          <p:nvPr/>
        </p:nvSpPr>
        <p:spPr>
          <a:xfrm>
            <a:off x="2295587" y="1118279"/>
            <a:ext cx="7485976" cy="400110"/>
          </a:xfrm>
          <a:prstGeom prst="rect">
            <a:avLst/>
          </a:prstGeom>
          <a:noFill/>
        </p:spPr>
        <p:txBody>
          <a:bodyPr wrap="square" rtlCol="0">
            <a:spAutoFit/>
          </a:bodyPr>
          <a:lstStyle/>
          <a:p>
            <a:r>
              <a:rPr lang="es-MX" sz="2000" b="1" dirty="0">
                <a:solidFill>
                  <a:srgbClr val="FFD966"/>
                </a:solidFill>
                <a:latin typeface="Century Gothic" panose="020B0502020202020204" pitchFamily="34" charset="0"/>
              </a:rPr>
              <a:t>I N G R E S O S   P R O P I O S   E X T R A O R D I N A R I O S</a:t>
            </a:r>
          </a:p>
        </p:txBody>
      </p:sp>
      <p:sp>
        <p:nvSpPr>
          <p:cNvPr id="47" name="CuadroTexto 46"/>
          <p:cNvSpPr txBox="1"/>
          <p:nvPr/>
        </p:nvSpPr>
        <p:spPr>
          <a:xfrm>
            <a:off x="1221710" y="218100"/>
            <a:ext cx="10305678" cy="461665"/>
          </a:xfrm>
          <a:prstGeom prst="rect">
            <a:avLst/>
          </a:prstGeom>
          <a:noFill/>
        </p:spPr>
        <p:txBody>
          <a:bodyPr wrap="square" rtlCol="0">
            <a:spAutoFit/>
          </a:bodyPr>
          <a:lstStyle/>
          <a:p>
            <a:pPr algn="ctr"/>
            <a:r>
              <a:rPr lang="es-MX" sz="2400" b="1" dirty="0">
                <a:solidFill>
                  <a:schemeClr val="bg1"/>
                </a:solidFill>
                <a:latin typeface="Century Gothic" panose="020B0502020202020204" pitchFamily="34" charset="0"/>
              </a:rPr>
              <a:t>3.3.1 Fuentes de financiamiento para la formulación del POA 2021</a:t>
            </a:r>
          </a:p>
        </p:txBody>
      </p:sp>
      <p:sp>
        <p:nvSpPr>
          <p:cNvPr id="12" name="Elipse 11"/>
          <p:cNvSpPr/>
          <p:nvPr/>
        </p:nvSpPr>
        <p:spPr>
          <a:xfrm>
            <a:off x="619516" y="1503136"/>
            <a:ext cx="921332" cy="921332"/>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5" name="Picture 69">
            <a:extLst>
              <a:ext uri="{FF2B5EF4-FFF2-40B4-BE49-F238E27FC236}">
                <a16:creationId xmlns:a16="http://schemas.microsoft.com/office/drawing/2014/main" id="{9CED0B5F-308A-44C4-A9DE-5FD801BE4570}"/>
              </a:ext>
            </a:extLst>
          </p:cNvPr>
          <p:cNvPicPr>
            <a:picLocks noChangeAspect="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artisticGlowEdges/>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86538" y="1675922"/>
            <a:ext cx="587289" cy="587289"/>
          </a:xfrm>
          <a:prstGeom prst="rect">
            <a:avLst/>
          </a:prstGeom>
        </p:spPr>
      </p:pic>
      <p:grpSp>
        <p:nvGrpSpPr>
          <p:cNvPr id="60" name="Group 4">
            <a:extLst>
              <a:ext uri="{FF2B5EF4-FFF2-40B4-BE49-F238E27FC236}">
                <a16:creationId xmlns:a16="http://schemas.microsoft.com/office/drawing/2014/main" id="{7D884BCA-1978-49CC-8588-5399D7CABDE7}"/>
              </a:ext>
            </a:extLst>
          </p:cNvPr>
          <p:cNvGrpSpPr/>
          <p:nvPr/>
        </p:nvGrpSpPr>
        <p:grpSpPr>
          <a:xfrm>
            <a:off x="5489125" y="713421"/>
            <a:ext cx="1434489" cy="190500"/>
            <a:chOff x="4679586" y="878988"/>
            <a:chExt cx="1434489" cy="190500"/>
          </a:xfrm>
        </p:grpSpPr>
        <p:sp>
          <p:nvSpPr>
            <p:cNvPr id="61" name="Oval 5">
              <a:extLst>
                <a:ext uri="{FF2B5EF4-FFF2-40B4-BE49-F238E27FC236}">
                  <a16:creationId xmlns:a16="http://schemas.microsoft.com/office/drawing/2014/main" id="{3701A590-ABA9-4BD2-BD64-376A4C227798}"/>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
              <a:extLst>
                <a:ext uri="{FF2B5EF4-FFF2-40B4-BE49-F238E27FC236}">
                  <a16:creationId xmlns:a16="http://schemas.microsoft.com/office/drawing/2014/main" id="{3E53B434-A2A6-4C16-99DD-292CE4FD62C4}"/>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7">
              <a:extLst>
                <a:ext uri="{FF2B5EF4-FFF2-40B4-BE49-F238E27FC236}">
                  <a16:creationId xmlns:a16="http://schemas.microsoft.com/office/drawing/2014/main" id="{F3E5BC96-17A2-4BD5-BA51-10270687E851}"/>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8">
              <a:extLst>
                <a:ext uri="{FF2B5EF4-FFF2-40B4-BE49-F238E27FC236}">
                  <a16:creationId xmlns:a16="http://schemas.microsoft.com/office/drawing/2014/main" id="{1A06ACCC-548D-4873-BD3B-AD3CA2C095B0}"/>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9">
              <a:extLst>
                <a:ext uri="{FF2B5EF4-FFF2-40B4-BE49-F238E27FC236}">
                  <a16:creationId xmlns:a16="http://schemas.microsoft.com/office/drawing/2014/main" id="{7CBDE4C1-DAF9-476F-B807-27BE954F6C82}"/>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13" name="Conector recto 12">
            <a:extLst>
              <a:ext uri="{FF2B5EF4-FFF2-40B4-BE49-F238E27FC236}">
                <a16:creationId xmlns:a16="http://schemas.microsoft.com/office/drawing/2014/main" id="{C17F7751-8AEB-4742-843A-906565028635}"/>
              </a:ext>
            </a:extLst>
          </p:cNvPr>
          <p:cNvCxnSpPr/>
          <p:nvPr/>
        </p:nvCxnSpPr>
        <p:spPr>
          <a:xfrm flipH="1" flipV="1">
            <a:off x="3000061" y="5308563"/>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4" name="Conector recto 13">
            <a:extLst>
              <a:ext uri="{FF2B5EF4-FFF2-40B4-BE49-F238E27FC236}">
                <a16:creationId xmlns:a16="http://schemas.microsoft.com/office/drawing/2014/main" id="{86AE4AC1-245F-4B61-A108-49B2278EB436}"/>
              </a:ext>
            </a:extLst>
          </p:cNvPr>
          <p:cNvCxnSpPr/>
          <p:nvPr/>
        </p:nvCxnSpPr>
        <p:spPr>
          <a:xfrm flipH="1" flipV="1">
            <a:off x="3073007" y="3594588"/>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5" name="Conector recto 14">
            <a:extLst>
              <a:ext uri="{FF2B5EF4-FFF2-40B4-BE49-F238E27FC236}">
                <a16:creationId xmlns:a16="http://schemas.microsoft.com/office/drawing/2014/main" id="{4844F885-41AC-42B6-A976-974CC56DE760}"/>
              </a:ext>
            </a:extLst>
          </p:cNvPr>
          <p:cNvCxnSpPr/>
          <p:nvPr/>
        </p:nvCxnSpPr>
        <p:spPr>
          <a:xfrm flipV="1">
            <a:off x="3268161" y="4355004"/>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6" name="Elipse 15">
            <a:extLst>
              <a:ext uri="{FF2B5EF4-FFF2-40B4-BE49-F238E27FC236}">
                <a16:creationId xmlns:a16="http://schemas.microsoft.com/office/drawing/2014/main" id="{4A99C7CF-A572-432C-84BD-D5998E4C6AD1}"/>
              </a:ext>
            </a:extLst>
          </p:cNvPr>
          <p:cNvSpPr/>
          <p:nvPr/>
        </p:nvSpPr>
        <p:spPr>
          <a:xfrm>
            <a:off x="2730927" y="3256633"/>
            <a:ext cx="633174" cy="633174"/>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 name="TextBox 19">
            <a:extLst>
              <a:ext uri="{FF2B5EF4-FFF2-40B4-BE49-F238E27FC236}">
                <a16:creationId xmlns:a16="http://schemas.microsoft.com/office/drawing/2014/main" id="{C5FC6E5E-E7FF-4C89-BDE6-3B97D72CBA07}"/>
              </a:ext>
            </a:extLst>
          </p:cNvPr>
          <p:cNvSpPr txBox="1"/>
          <p:nvPr/>
        </p:nvSpPr>
        <p:spPr>
          <a:xfrm>
            <a:off x="2642774" y="3309629"/>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1</a:t>
            </a:r>
          </a:p>
        </p:txBody>
      </p:sp>
      <p:sp>
        <p:nvSpPr>
          <p:cNvPr id="18" name="Rectángulo 17">
            <a:extLst>
              <a:ext uri="{FF2B5EF4-FFF2-40B4-BE49-F238E27FC236}">
                <a16:creationId xmlns:a16="http://schemas.microsoft.com/office/drawing/2014/main" id="{506F9709-F8AB-4910-97B2-942A75647492}"/>
              </a:ext>
            </a:extLst>
          </p:cNvPr>
          <p:cNvSpPr/>
          <p:nvPr/>
        </p:nvSpPr>
        <p:spPr>
          <a:xfrm>
            <a:off x="3244595" y="3198431"/>
            <a:ext cx="4758502" cy="523220"/>
          </a:xfrm>
          <a:prstGeom prst="rect">
            <a:avLst/>
          </a:prstGeom>
        </p:spPr>
        <p:txBody>
          <a:bodyPr wrap="square">
            <a:spAutoFit/>
          </a:bodyPr>
          <a:lstStyle/>
          <a:p>
            <a:pPr algn="ctr"/>
            <a:r>
              <a:rPr lang="es-MX" sz="1400" b="1" dirty="0">
                <a:solidFill>
                  <a:srgbClr val="FFD966"/>
                </a:solidFill>
                <a:latin typeface="Century Gothic" panose="020B0502020202020204" pitchFamily="34" charset="0"/>
              </a:rPr>
              <a:t>No contemplar el recurso estimado de los Preuniversitarios, debido a su desaparición.</a:t>
            </a:r>
            <a:endParaRPr lang="es-MX" sz="1400" b="1" dirty="0">
              <a:solidFill>
                <a:srgbClr val="FFD966"/>
              </a:solidFill>
            </a:endParaRPr>
          </a:p>
        </p:txBody>
      </p:sp>
      <p:cxnSp>
        <p:nvCxnSpPr>
          <p:cNvPr id="19" name="Conector recto 18">
            <a:extLst>
              <a:ext uri="{FF2B5EF4-FFF2-40B4-BE49-F238E27FC236}">
                <a16:creationId xmlns:a16="http://schemas.microsoft.com/office/drawing/2014/main" id="{0019B127-3C7E-4271-867A-DF8EFB3A3C4F}"/>
              </a:ext>
            </a:extLst>
          </p:cNvPr>
          <p:cNvCxnSpPr/>
          <p:nvPr/>
        </p:nvCxnSpPr>
        <p:spPr>
          <a:xfrm flipV="1">
            <a:off x="3244595" y="2744080"/>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20" name="Elipse 19">
            <a:extLst>
              <a:ext uri="{FF2B5EF4-FFF2-40B4-BE49-F238E27FC236}">
                <a16:creationId xmlns:a16="http://schemas.microsoft.com/office/drawing/2014/main" id="{B8D69188-DE12-4B21-9B3E-609D2CD8C7D8}"/>
              </a:ext>
            </a:extLst>
          </p:cNvPr>
          <p:cNvSpPr/>
          <p:nvPr/>
        </p:nvSpPr>
        <p:spPr>
          <a:xfrm>
            <a:off x="3415003" y="4017050"/>
            <a:ext cx="633174" cy="633174"/>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TextBox 19">
            <a:extLst>
              <a:ext uri="{FF2B5EF4-FFF2-40B4-BE49-F238E27FC236}">
                <a16:creationId xmlns:a16="http://schemas.microsoft.com/office/drawing/2014/main" id="{E7E129A0-3E15-442C-8255-078440CD503F}"/>
              </a:ext>
            </a:extLst>
          </p:cNvPr>
          <p:cNvSpPr txBox="1"/>
          <p:nvPr/>
        </p:nvSpPr>
        <p:spPr>
          <a:xfrm>
            <a:off x="3326850" y="4070046"/>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2</a:t>
            </a:r>
          </a:p>
        </p:txBody>
      </p:sp>
      <p:sp>
        <p:nvSpPr>
          <p:cNvPr id="22" name="Rectángulo 21">
            <a:extLst>
              <a:ext uri="{FF2B5EF4-FFF2-40B4-BE49-F238E27FC236}">
                <a16:creationId xmlns:a16="http://schemas.microsoft.com/office/drawing/2014/main" id="{3162B9CD-BEE4-4A3B-AA17-99CA59E45017}"/>
              </a:ext>
            </a:extLst>
          </p:cNvPr>
          <p:cNvSpPr/>
          <p:nvPr/>
        </p:nvSpPr>
        <p:spPr>
          <a:xfrm>
            <a:off x="3929968" y="4007672"/>
            <a:ext cx="7177056" cy="738664"/>
          </a:xfrm>
          <a:prstGeom prst="rect">
            <a:avLst/>
          </a:prstGeom>
        </p:spPr>
        <p:txBody>
          <a:bodyPr wrap="square">
            <a:spAutoFit/>
          </a:bodyPr>
          <a:lstStyle/>
          <a:p>
            <a:pPr algn="ctr"/>
            <a:r>
              <a:rPr lang="es-MX" sz="1400" b="1" dirty="0">
                <a:solidFill>
                  <a:srgbClr val="84AF9B"/>
                </a:solidFill>
                <a:latin typeface="Century Gothic" panose="020B0502020202020204" pitchFamily="34" charset="0"/>
              </a:rPr>
              <a:t>Los proyectos a aplicar para su codificación presupuestal serán los establecidos para su Gasto Corriente, se omite el 6107 (Gastos de Operación con Ingresos Propios) como se venía manejando en algunos casos.</a:t>
            </a:r>
            <a:endParaRPr lang="es-MX" sz="1400" b="1" dirty="0">
              <a:solidFill>
                <a:srgbClr val="84AF9B"/>
              </a:solidFill>
            </a:endParaRPr>
          </a:p>
        </p:txBody>
      </p:sp>
      <p:sp>
        <p:nvSpPr>
          <p:cNvPr id="23" name="Elipse 22">
            <a:extLst>
              <a:ext uri="{FF2B5EF4-FFF2-40B4-BE49-F238E27FC236}">
                <a16:creationId xmlns:a16="http://schemas.microsoft.com/office/drawing/2014/main" id="{20BDDC66-31FC-4D71-910C-22AFE493C799}"/>
              </a:ext>
            </a:extLst>
          </p:cNvPr>
          <p:cNvSpPr/>
          <p:nvPr/>
        </p:nvSpPr>
        <p:spPr>
          <a:xfrm>
            <a:off x="2754493" y="4867557"/>
            <a:ext cx="633174" cy="633174"/>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4" name="TextBox 19">
            <a:extLst>
              <a:ext uri="{FF2B5EF4-FFF2-40B4-BE49-F238E27FC236}">
                <a16:creationId xmlns:a16="http://schemas.microsoft.com/office/drawing/2014/main" id="{EE4E1E5E-3A44-4AC2-BD0B-611CC0E6132E}"/>
              </a:ext>
            </a:extLst>
          </p:cNvPr>
          <p:cNvSpPr txBox="1"/>
          <p:nvPr/>
        </p:nvSpPr>
        <p:spPr>
          <a:xfrm>
            <a:off x="2666340" y="4920553"/>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3</a:t>
            </a:r>
          </a:p>
        </p:txBody>
      </p:sp>
      <p:sp>
        <p:nvSpPr>
          <p:cNvPr id="25" name="Rectángulo 24">
            <a:extLst>
              <a:ext uri="{FF2B5EF4-FFF2-40B4-BE49-F238E27FC236}">
                <a16:creationId xmlns:a16="http://schemas.microsoft.com/office/drawing/2014/main" id="{7DDF1EA7-F7D1-4FBE-8EA9-9758F6CB5493}"/>
              </a:ext>
            </a:extLst>
          </p:cNvPr>
          <p:cNvSpPr/>
          <p:nvPr/>
        </p:nvSpPr>
        <p:spPr>
          <a:xfrm>
            <a:off x="3259379" y="4888801"/>
            <a:ext cx="4978610" cy="523220"/>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La Fuente de Financiamiento para Ingresos por Curso de Nivelación es 15204 .</a:t>
            </a:r>
            <a:endParaRPr lang="es-MX" sz="1400" b="1" dirty="0">
              <a:solidFill>
                <a:srgbClr val="FFF0C1"/>
              </a:solidFill>
            </a:endParaRPr>
          </a:p>
        </p:txBody>
      </p:sp>
      <p:sp>
        <p:nvSpPr>
          <p:cNvPr id="27" name="Elipse 26">
            <a:extLst>
              <a:ext uri="{FF2B5EF4-FFF2-40B4-BE49-F238E27FC236}">
                <a16:creationId xmlns:a16="http://schemas.microsoft.com/office/drawing/2014/main" id="{A066B560-E071-4021-96EA-D5AE2A16C0B7}"/>
              </a:ext>
            </a:extLst>
          </p:cNvPr>
          <p:cNvSpPr/>
          <p:nvPr/>
        </p:nvSpPr>
        <p:spPr>
          <a:xfrm>
            <a:off x="3302905" y="5812243"/>
            <a:ext cx="633174" cy="633174"/>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8" name="TextBox 19">
            <a:extLst>
              <a:ext uri="{FF2B5EF4-FFF2-40B4-BE49-F238E27FC236}">
                <a16:creationId xmlns:a16="http://schemas.microsoft.com/office/drawing/2014/main" id="{E111AA47-12F5-42DB-93E2-5E048780F707}"/>
              </a:ext>
            </a:extLst>
          </p:cNvPr>
          <p:cNvSpPr txBox="1"/>
          <p:nvPr/>
        </p:nvSpPr>
        <p:spPr>
          <a:xfrm>
            <a:off x="3214752" y="5865239"/>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4</a:t>
            </a:r>
          </a:p>
        </p:txBody>
      </p:sp>
      <p:sp>
        <p:nvSpPr>
          <p:cNvPr id="29" name="Rectángulo 28">
            <a:extLst>
              <a:ext uri="{FF2B5EF4-FFF2-40B4-BE49-F238E27FC236}">
                <a16:creationId xmlns:a16="http://schemas.microsoft.com/office/drawing/2014/main" id="{DE30A7D1-8C68-4CA7-8CE2-AE6B5E10149D}"/>
              </a:ext>
            </a:extLst>
          </p:cNvPr>
          <p:cNvSpPr/>
          <p:nvPr/>
        </p:nvSpPr>
        <p:spPr>
          <a:xfrm>
            <a:off x="4009084" y="5757517"/>
            <a:ext cx="5772479" cy="738664"/>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La Fuente de Financiamiento para Ingresos por Curso de Selección es 15205 (exclusivo para Medicina Humana Tuxtla y Tapachula).</a:t>
            </a:r>
            <a:endParaRPr lang="es-MX" sz="1400" b="1" dirty="0">
              <a:solidFill>
                <a:srgbClr val="FFF0C1"/>
              </a:solidFill>
            </a:endParaRPr>
          </a:p>
        </p:txBody>
      </p:sp>
      <p:sp>
        <p:nvSpPr>
          <p:cNvPr id="33" name="CuadroTexto 32">
            <a:extLst>
              <a:ext uri="{FF2B5EF4-FFF2-40B4-BE49-F238E27FC236}">
                <a16:creationId xmlns:a16="http://schemas.microsoft.com/office/drawing/2014/main" id="{055272FD-09B9-4F46-A09D-3DF701666E67}"/>
              </a:ext>
            </a:extLst>
          </p:cNvPr>
          <p:cNvSpPr txBox="1"/>
          <p:nvPr/>
        </p:nvSpPr>
        <p:spPr>
          <a:xfrm>
            <a:off x="3302905" y="2495962"/>
            <a:ext cx="3815267" cy="369332"/>
          </a:xfrm>
          <a:prstGeom prst="rect">
            <a:avLst/>
          </a:prstGeom>
          <a:noFill/>
        </p:spPr>
        <p:txBody>
          <a:bodyPr wrap="square" rtlCol="0">
            <a:spAutoFit/>
          </a:bodyPr>
          <a:lstStyle/>
          <a:p>
            <a:pPr algn="ctr"/>
            <a:r>
              <a:rPr lang="es-MX" b="1" u="sng" dirty="0">
                <a:solidFill>
                  <a:schemeClr val="bg1"/>
                </a:solidFill>
                <a:latin typeface="Century Gothic" panose="020B0502020202020204" pitchFamily="34" charset="0"/>
              </a:rPr>
              <a:t>CONSIDERACIONES</a:t>
            </a:r>
          </a:p>
        </p:txBody>
      </p:sp>
    </p:spTree>
    <p:extLst>
      <p:ext uri="{BB962C8B-B14F-4D97-AF65-F5344CB8AC3E}">
        <p14:creationId xmlns:p14="http://schemas.microsoft.com/office/powerpoint/2010/main" val="2376165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44" name="Oval 30">
            <a:extLst>
              <a:ext uri="{FF2B5EF4-FFF2-40B4-BE49-F238E27FC236}">
                <a16:creationId xmlns:a16="http://schemas.microsoft.com/office/drawing/2014/main" id="{C4E729AE-965F-4FD5-9385-E6C60D7E802E}"/>
              </a:ext>
            </a:extLst>
          </p:cNvPr>
          <p:cNvSpPr/>
          <p:nvPr/>
        </p:nvSpPr>
        <p:spPr>
          <a:xfrm>
            <a:off x="6210509" y="1623841"/>
            <a:ext cx="720777" cy="710817"/>
          </a:xfrm>
          <a:prstGeom prst="ellipse">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CuadroTexto 46"/>
          <p:cNvSpPr txBox="1"/>
          <p:nvPr/>
        </p:nvSpPr>
        <p:spPr>
          <a:xfrm>
            <a:off x="1221710" y="218100"/>
            <a:ext cx="10305678" cy="830997"/>
          </a:xfrm>
          <a:prstGeom prst="rect">
            <a:avLst/>
          </a:prstGeom>
          <a:noFill/>
        </p:spPr>
        <p:txBody>
          <a:bodyPr wrap="square" rtlCol="0">
            <a:spAutoFit/>
          </a:bodyPr>
          <a:lstStyle/>
          <a:p>
            <a:pPr algn="ctr"/>
            <a:r>
              <a:rPr lang="es-MX" sz="2400" b="1" dirty="0">
                <a:solidFill>
                  <a:schemeClr val="bg1"/>
                </a:solidFill>
                <a:latin typeface="Century Gothic" panose="020B0502020202020204" pitchFamily="34" charset="0"/>
              </a:rPr>
              <a:t>3.4 Políticas generales para la formulación del Programa Operativo Anual 2021 de Subsidio Ordinario</a:t>
            </a:r>
          </a:p>
        </p:txBody>
      </p:sp>
      <p:grpSp>
        <p:nvGrpSpPr>
          <p:cNvPr id="60" name="Group 4">
            <a:extLst>
              <a:ext uri="{FF2B5EF4-FFF2-40B4-BE49-F238E27FC236}">
                <a16:creationId xmlns:a16="http://schemas.microsoft.com/office/drawing/2014/main" id="{7D884BCA-1978-49CC-8588-5399D7CABDE7}"/>
              </a:ext>
            </a:extLst>
          </p:cNvPr>
          <p:cNvGrpSpPr/>
          <p:nvPr/>
        </p:nvGrpSpPr>
        <p:grpSpPr>
          <a:xfrm>
            <a:off x="5393874" y="1031029"/>
            <a:ext cx="1434489" cy="190500"/>
            <a:chOff x="4679586" y="878988"/>
            <a:chExt cx="1434489" cy="190500"/>
          </a:xfrm>
        </p:grpSpPr>
        <p:sp>
          <p:nvSpPr>
            <p:cNvPr id="61" name="Oval 5">
              <a:extLst>
                <a:ext uri="{FF2B5EF4-FFF2-40B4-BE49-F238E27FC236}">
                  <a16:creationId xmlns:a16="http://schemas.microsoft.com/office/drawing/2014/main" id="{3701A590-ABA9-4BD2-BD64-376A4C227798}"/>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
              <a:extLst>
                <a:ext uri="{FF2B5EF4-FFF2-40B4-BE49-F238E27FC236}">
                  <a16:creationId xmlns:a16="http://schemas.microsoft.com/office/drawing/2014/main" id="{3E53B434-A2A6-4C16-99DD-292CE4FD62C4}"/>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7">
              <a:extLst>
                <a:ext uri="{FF2B5EF4-FFF2-40B4-BE49-F238E27FC236}">
                  <a16:creationId xmlns:a16="http://schemas.microsoft.com/office/drawing/2014/main" id="{F3E5BC96-17A2-4BD5-BA51-10270687E851}"/>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8">
              <a:extLst>
                <a:ext uri="{FF2B5EF4-FFF2-40B4-BE49-F238E27FC236}">
                  <a16:creationId xmlns:a16="http://schemas.microsoft.com/office/drawing/2014/main" id="{1A06ACCC-548D-4873-BD3B-AD3CA2C095B0}"/>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9">
              <a:extLst>
                <a:ext uri="{FF2B5EF4-FFF2-40B4-BE49-F238E27FC236}">
                  <a16:creationId xmlns:a16="http://schemas.microsoft.com/office/drawing/2014/main" id="{7CBDE4C1-DAF9-476F-B807-27BE954F6C82}"/>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13" name="Conector recto 12">
            <a:extLst>
              <a:ext uri="{FF2B5EF4-FFF2-40B4-BE49-F238E27FC236}">
                <a16:creationId xmlns:a16="http://schemas.microsoft.com/office/drawing/2014/main" id="{C17F7751-8AEB-4742-843A-906565028635}"/>
              </a:ext>
            </a:extLst>
          </p:cNvPr>
          <p:cNvCxnSpPr/>
          <p:nvPr/>
        </p:nvCxnSpPr>
        <p:spPr>
          <a:xfrm flipH="1" flipV="1">
            <a:off x="2743084" y="5160256"/>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4" name="Conector recto 13">
            <a:extLst>
              <a:ext uri="{FF2B5EF4-FFF2-40B4-BE49-F238E27FC236}">
                <a16:creationId xmlns:a16="http://schemas.microsoft.com/office/drawing/2014/main" id="{86AE4AC1-245F-4B61-A108-49B2278EB436}"/>
              </a:ext>
            </a:extLst>
          </p:cNvPr>
          <p:cNvCxnSpPr/>
          <p:nvPr/>
        </p:nvCxnSpPr>
        <p:spPr>
          <a:xfrm flipH="1" flipV="1">
            <a:off x="2783198" y="3084139"/>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5" name="Conector recto 14">
            <a:extLst>
              <a:ext uri="{FF2B5EF4-FFF2-40B4-BE49-F238E27FC236}">
                <a16:creationId xmlns:a16="http://schemas.microsoft.com/office/drawing/2014/main" id="{4844F885-41AC-42B6-A976-974CC56DE760}"/>
              </a:ext>
            </a:extLst>
          </p:cNvPr>
          <p:cNvCxnSpPr>
            <a:cxnSpLocks/>
            <a:stCxn id="24" idx="0"/>
          </p:cNvCxnSpPr>
          <p:nvPr/>
        </p:nvCxnSpPr>
        <p:spPr>
          <a:xfrm flipV="1">
            <a:off x="2806637" y="3844556"/>
            <a:ext cx="603943" cy="92769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6" name="Elipse 15">
            <a:extLst>
              <a:ext uri="{FF2B5EF4-FFF2-40B4-BE49-F238E27FC236}">
                <a16:creationId xmlns:a16="http://schemas.microsoft.com/office/drawing/2014/main" id="{4A99C7CF-A572-432C-84BD-D5998E4C6AD1}"/>
              </a:ext>
            </a:extLst>
          </p:cNvPr>
          <p:cNvSpPr/>
          <p:nvPr/>
        </p:nvSpPr>
        <p:spPr>
          <a:xfrm>
            <a:off x="2441118" y="2746184"/>
            <a:ext cx="633174" cy="633174"/>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 name="TextBox 19">
            <a:extLst>
              <a:ext uri="{FF2B5EF4-FFF2-40B4-BE49-F238E27FC236}">
                <a16:creationId xmlns:a16="http://schemas.microsoft.com/office/drawing/2014/main" id="{C5FC6E5E-E7FF-4C89-BDE6-3B97D72CBA07}"/>
              </a:ext>
            </a:extLst>
          </p:cNvPr>
          <p:cNvSpPr txBox="1"/>
          <p:nvPr/>
        </p:nvSpPr>
        <p:spPr>
          <a:xfrm>
            <a:off x="2352965" y="2799180"/>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1</a:t>
            </a:r>
          </a:p>
        </p:txBody>
      </p:sp>
      <p:sp>
        <p:nvSpPr>
          <p:cNvPr id="18" name="Rectángulo 17">
            <a:extLst>
              <a:ext uri="{FF2B5EF4-FFF2-40B4-BE49-F238E27FC236}">
                <a16:creationId xmlns:a16="http://schemas.microsoft.com/office/drawing/2014/main" id="{506F9709-F8AB-4910-97B2-942A75647492}"/>
              </a:ext>
            </a:extLst>
          </p:cNvPr>
          <p:cNvSpPr/>
          <p:nvPr/>
        </p:nvSpPr>
        <p:spPr>
          <a:xfrm>
            <a:off x="2954785" y="2687982"/>
            <a:ext cx="6363323" cy="523220"/>
          </a:xfrm>
          <a:prstGeom prst="rect">
            <a:avLst/>
          </a:prstGeom>
        </p:spPr>
        <p:txBody>
          <a:bodyPr wrap="square">
            <a:spAutoFit/>
          </a:bodyPr>
          <a:lstStyle/>
          <a:p>
            <a:pPr algn="ctr"/>
            <a:r>
              <a:rPr lang="es-MX" sz="1400" b="1" dirty="0">
                <a:solidFill>
                  <a:srgbClr val="FFD966"/>
                </a:solidFill>
                <a:latin typeface="Century Gothic" panose="020B0502020202020204" pitchFamily="34" charset="0"/>
              </a:rPr>
              <a:t>En el caso de las codificaciones Presupuestales, consultar con la Dirección de Programación y Presupuesto, para su validación previa.</a:t>
            </a:r>
            <a:endParaRPr lang="es-MX" sz="1400" b="1" dirty="0">
              <a:solidFill>
                <a:srgbClr val="FFD966"/>
              </a:solidFill>
            </a:endParaRPr>
          </a:p>
        </p:txBody>
      </p:sp>
      <p:cxnSp>
        <p:nvCxnSpPr>
          <p:cNvPr id="19" name="Conector recto 18">
            <a:extLst>
              <a:ext uri="{FF2B5EF4-FFF2-40B4-BE49-F238E27FC236}">
                <a16:creationId xmlns:a16="http://schemas.microsoft.com/office/drawing/2014/main" id="{0019B127-3C7E-4271-867A-DF8EFB3A3C4F}"/>
              </a:ext>
            </a:extLst>
          </p:cNvPr>
          <p:cNvCxnSpPr/>
          <p:nvPr/>
        </p:nvCxnSpPr>
        <p:spPr>
          <a:xfrm flipV="1">
            <a:off x="2954786" y="2233631"/>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20" name="Elipse 19">
            <a:extLst>
              <a:ext uri="{FF2B5EF4-FFF2-40B4-BE49-F238E27FC236}">
                <a16:creationId xmlns:a16="http://schemas.microsoft.com/office/drawing/2014/main" id="{B8D69188-DE12-4B21-9B3E-609D2CD8C7D8}"/>
              </a:ext>
            </a:extLst>
          </p:cNvPr>
          <p:cNvSpPr/>
          <p:nvPr/>
        </p:nvSpPr>
        <p:spPr>
          <a:xfrm>
            <a:off x="3125194" y="3506601"/>
            <a:ext cx="633174" cy="633174"/>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TextBox 19">
            <a:extLst>
              <a:ext uri="{FF2B5EF4-FFF2-40B4-BE49-F238E27FC236}">
                <a16:creationId xmlns:a16="http://schemas.microsoft.com/office/drawing/2014/main" id="{E7E129A0-3E15-442C-8255-078440CD503F}"/>
              </a:ext>
            </a:extLst>
          </p:cNvPr>
          <p:cNvSpPr txBox="1"/>
          <p:nvPr/>
        </p:nvSpPr>
        <p:spPr>
          <a:xfrm>
            <a:off x="3037041" y="3559597"/>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2</a:t>
            </a:r>
          </a:p>
        </p:txBody>
      </p:sp>
      <p:sp>
        <p:nvSpPr>
          <p:cNvPr id="22" name="Rectángulo 21">
            <a:extLst>
              <a:ext uri="{FF2B5EF4-FFF2-40B4-BE49-F238E27FC236}">
                <a16:creationId xmlns:a16="http://schemas.microsoft.com/office/drawing/2014/main" id="{3162B9CD-BEE4-4A3B-AA17-99CA59E45017}"/>
              </a:ext>
            </a:extLst>
          </p:cNvPr>
          <p:cNvSpPr/>
          <p:nvPr/>
        </p:nvSpPr>
        <p:spPr>
          <a:xfrm>
            <a:off x="3640159" y="3497223"/>
            <a:ext cx="7748422" cy="954107"/>
          </a:xfrm>
          <a:prstGeom prst="rect">
            <a:avLst/>
          </a:prstGeom>
        </p:spPr>
        <p:txBody>
          <a:bodyPr wrap="square">
            <a:spAutoFit/>
          </a:bodyPr>
          <a:lstStyle/>
          <a:p>
            <a:pPr algn="ctr"/>
            <a:r>
              <a:rPr lang="es-MX" sz="1400" b="1" dirty="0">
                <a:solidFill>
                  <a:srgbClr val="84AF9B"/>
                </a:solidFill>
                <a:latin typeface="Century Gothic" panose="020B0502020202020204" pitchFamily="34" charset="0"/>
              </a:rPr>
              <a:t>En el caso de solicitudes de contratación de Honorarios Asimilado a Salarios o Servicios Profesionales, es necesario contar con el POA validado (parte presupuestal); así como el recurso captado; debido a que de la validación de suficiencia para la autorización, podría derivarse una relación laboral o de servicios (Contrato) según sea el caso.</a:t>
            </a:r>
            <a:endParaRPr lang="es-MX" sz="1400" b="1" dirty="0">
              <a:solidFill>
                <a:srgbClr val="84AF9B"/>
              </a:solidFill>
            </a:endParaRPr>
          </a:p>
        </p:txBody>
      </p:sp>
      <p:sp>
        <p:nvSpPr>
          <p:cNvPr id="23" name="Elipse 22">
            <a:extLst>
              <a:ext uri="{FF2B5EF4-FFF2-40B4-BE49-F238E27FC236}">
                <a16:creationId xmlns:a16="http://schemas.microsoft.com/office/drawing/2014/main" id="{20BDDC66-31FC-4D71-910C-22AFE493C799}"/>
              </a:ext>
            </a:extLst>
          </p:cNvPr>
          <p:cNvSpPr/>
          <p:nvPr/>
        </p:nvSpPr>
        <p:spPr>
          <a:xfrm>
            <a:off x="2497516" y="4719250"/>
            <a:ext cx="633174" cy="633174"/>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4" name="TextBox 19">
            <a:extLst>
              <a:ext uri="{FF2B5EF4-FFF2-40B4-BE49-F238E27FC236}">
                <a16:creationId xmlns:a16="http://schemas.microsoft.com/office/drawing/2014/main" id="{EE4E1E5E-3A44-4AC2-BD0B-611CC0E6132E}"/>
              </a:ext>
            </a:extLst>
          </p:cNvPr>
          <p:cNvSpPr txBox="1"/>
          <p:nvPr/>
        </p:nvSpPr>
        <p:spPr>
          <a:xfrm>
            <a:off x="2409363" y="4772246"/>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3</a:t>
            </a:r>
          </a:p>
        </p:txBody>
      </p:sp>
      <p:sp>
        <p:nvSpPr>
          <p:cNvPr id="25" name="Rectángulo 24">
            <a:extLst>
              <a:ext uri="{FF2B5EF4-FFF2-40B4-BE49-F238E27FC236}">
                <a16:creationId xmlns:a16="http://schemas.microsoft.com/office/drawing/2014/main" id="{7DDF1EA7-F7D1-4FBE-8EA9-9758F6CB5493}"/>
              </a:ext>
            </a:extLst>
          </p:cNvPr>
          <p:cNvSpPr/>
          <p:nvPr/>
        </p:nvSpPr>
        <p:spPr>
          <a:xfrm>
            <a:off x="3002401" y="4740494"/>
            <a:ext cx="7336641" cy="738664"/>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Los oficios de solicitud de autorización de contratación, se deben realizar en el momento que se tenga conocimiento de la persona que prestará el servicio. (no comprometer la contratación previa autorización).</a:t>
            </a:r>
            <a:endParaRPr lang="es-MX" sz="1400" b="1" dirty="0">
              <a:solidFill>
                <a:srgbClr val="FFF0C1"/>
              </a:solidFill>
            </a:endParaRPr>
          </a:p>
        </p:txBody>
      </p:sp>
      <p:sp>
        <p:nvSpPr>
          <p:cNvPr id="27" name="Elipse 26">
            <a:extLst>
              <a:ext uri="{FF2B5EF4-FFF2-40B4-BE49-F238E27FC236}">
                <a16:creationId xmlns:a16="http://schemas.microsoft.com/office/drawing/2014/main" id="{A066B560-E071-4021-96EA-D5AE2A16C0B7}"/>
              </a:ext>
            </a:extLst>
          </p:cNvPr>
          <p:cNvSpPr/>
          <p:nvPr/>
        </p:nvSpPr>
        <p:spPr>
          <a:xfrm>
            <a:off x="3045928" y="5663936"/>
            <a:ext cx="633174" cy="633174"/>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8" name="TextBox 19">
            <a:extLst>
              <a:ext uri="{FF2B5EF4-FFF2-40B4-BE49-F238E27FC236}">
                <a16:creationId xmlns:a16="http://schemas.microsoft.com/office/drawing/2014/main" id="{E111AA47-12F5-42DB-93E2-5E048780F707}"/>
              </a:ext>
            </a:extLst>
          </p:cNvPr>
          <p:cNvSpPr txBox="1"/>
          <p:nvPr/>
        </p:nvSpPr>
        <p:spPr>
          <a:xfrm>
            <a:off x="2957775" y="5716932"/>
            <a:ext cx="794547" cy="523220"/>
          </a:xfrm>
          <a:prstGeom prst="rect">
            <a:avLst/>
          </a:prstGeom>
          <a:noFill/>
        </p:spPr>
        <p:txBody>
          <a:bodyPr wrap="square" rtlCol="0">
            <a:spAutoFit/>
          </a:bodyPr>
          <a:lstStyle/>
          <a:p>
            <a:pPr algn="ctr"/>
            <a:r>
              <a:rPr lang="en-US" sz="2800" b="1" dirty="0">
                <a:solidFill>
                  <a:srgbClr val="333F50"/>
                </a:solidFill>
                <a:latin typeface="Century Gothic" panose="020B0502020202020204" pitchFamily="34" charset="0"/>
              </a:rPr>
              <a:t>4</a:t>
            </a:r>
          </a:p>
        </p:txBody>
      </p:sp>
      <p:sp>
        <p:nvSpPr>
          <p:cNvPr id="29" name="Rectángulo 28">
            <a:extLst>
              <a:ext uri="{FF2B5EF4-FFF2-40B4-BE49-F238E27FC236}">
                <a16:creationId xmlns:a16="http://schemas.microsoft.com/office/drawing/2014/main" id="{DE30A7D1-8C68-4CA7-8CE2-AE6B5E10149D}"/>
              </a:ext>
            </a:extLst>
          </p:cNvPr>
          <p:cNvSpPr/>
          <p:nvPr/>
        </p:nvSpPr>
        <p:spPr>
          <a:xfrm>
            <a:off x="3752322" y="5628182"/>
            <a:ext cx="6905502" cy="523220"/>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Apegarse a la Circular Número SA/11/2919/19, “Criterios Generales para el Ejercicio Presupuestal de Ingresos Propios”</a:t>
            </a:r>
            <a:endParaRPr lang="es-MX" sz="1400" b="1" dirty="0">
              <a:solidFill>
                <a:srgbClr val="FFF0C1"/>
              </a:solidFill>
            </a:endParaRPr>
          </a:p>
        </p:txBody>
      </p:sp>
      <p:sp>
        <p:nvSpPr>
          <p:cNvPr id="33" name="CuadroTexto 32">
            <a:extLst>
              <a:ext uri="{FF2B5EF4-FFF2-40B4-BE49-F238E27FC236}">
                <a16:creationId xmlns:a16="http://schemas.microsoft.com/office/drawing/2014/main" id="{055272FD-09B9-4F46-A09D-3DF701666E67}"/>
              </a:ext>
            </a:extLst>
          </p:cNvPr>
          <p:cNvSpPr txBox="1"/>
          <p:nvPr/>
        </p:nvSpPr>
        <p:spPr>
          <a:xfrm>
            <a:off x="3013096" y="1747328"/>
            <a:ext cx="3815267" cy="369332"/>
          </a:xfrm>
          <a:prstGeom prst="rect">
            <a:avLst/>
          </a:prstGeom>
          <a:noFill/>
        </p:spPr>
        <p:txBody>
          <a:bodyPr wrap="square" rtlCol="0">
            <a:spAutoFit/>
          </a:bodyPr>
          <a:lstStyle/>
          <a:p>
            <a:pPr algn="ctr"/>
            <a:r>
              <a:rPr lang="es-MX" b="1" u="sng" dirty="0">
                <a:solidFill>
                  <a:schemeClr val="bg1"/>
                </a:solidFill>
                <a:latin typeface="Century Gothic" panose="020B0502020202020204" pitchFamily="34" charset="0"/>
              </a:rPr>
              <a:t>CONSIDERACIONES</a:t>
            </a:r>
          </a:p>
        </p:txBody>
      </p:sp>
      <p:pic>
        <p:nvPicPr>
          <p:cNvPr id="42" name="Picture 51">
            <a:extLst>
              <a:ext uri="{FF2B5EF4-FFF2-40B4-BE49-F238E27FC236}">
                <a16:creationId xmlns:a16="http://schemas.microsoft.com/office/drawing/2014/main" id="{2F496B0C-581E-4F58-A81A-E9DFA4F49134}"/>
              </a:ext>
            </a:extLst>
          </p:cNvPr>
          <p:cNvPicPr>
            <a:picLocks noChangeAspect="1"/>
          </p:cNvPicPr>
          <p:nvPr/>
        </p:nvPicPr>
        <p:blipFill>
          <a:blip r:embed="rId2" cstate="hq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378289" y="1773234"/>
            <a:ext cx="444396" cy="444396"/>
          </a:xfrm>
          <a:prstGeom prst="rect">
            <a:avLst/>
          </a:prstGeom>
        </p:spPr>
      </p:pic>
    </p:spTree>
    <p:extLst>
      <p:ext uri="{BB962C8B-B14F-4D97-AF65-F5344CB8AC3E}">
        <p14:creationId xmlns:p14="http://schemas.microsoft.com/office/powerpoint/2010/main" val="98571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3F50"/>
        </a:solidFill>
        <a:effectLst/>
      </p:bgPr>
    </p:bg>
    <p:spTree>
      <p:nvGrpSpPr>
        <p:cNvPr id="1" name=""/>
        <p:cNvGrpSpPr/>
        <p:nvPr/>
      </p:nvGrpSpPr>
      <p:grpSpPr>
        <a:xfrm>
          <a:off x="0" y="0"/>
          <a:ext cx="0" cy="0"/>
          <a:chOff x="0" y="0"/>
          <a:chExt cx="0" cy="0"/>
        </a:xfrm>
      </p:grpSpPr>
      <p:sp>
        <p:nvSpPr>
          <p:cNvPr id="47" name="CuadroTexto 46"/>
          <p:cNvSpPr txBox="1"/>
          <p:nvPr/>
        </p:nvSpPr>
        <p:spPr>
          <a:xfrm>
            <a:off x="116739" y="90687"/>
            <a:ext cx="8254770" cy="830997"/>
          </a:xfrm>
          <a:prstGeom prst="rect">
            <a:avLst/>
          </a:prstGeom>
          <a:noFill/>
        </p:spPr>
        <p:txBody>
          <a:bodyPr wrap="square" rtlCol="0">
            <a:spAutoFit/>
          </a:bodyPr>
          <a:lstStyle/>
          <a:p>
            <a:pPr algn="ctr"/>
            <a:r>
              <a:rPr lang="es-MX" sz="2400" b="1" dirty="0">
                <a:solidFill>
                  <a:schemeClr val="bg1"/>
                </a:solidFill>
                <a:latin typeface="Century Gothic" panose="020B0502020202020204" pitchFamily="34" charset="0"/>
              </a:rPr>
              <a:t>Circular Número SA/11/2919/19, “Criterios Generales para el Ejercicio Presupuestal de Ingresos Propios”</a:t>
            </a:r>
          </a:p>
        </p:txBody>
      </p:sp>
      <p:grpSp>
        <p:nvGrpSpPr>
          <p:cNvPr id="60" name="Group 4">
            <a:extLst>
              <a:ext uri="{FF2B5EF4-FFF2-40B4-BE49-F238E27FC236}">
                <a16:creationId xmlns:a16="http://schemas.microsoft.com/office/drawing/2014/main" id="{7D884BCA-1978-49CC-8588-5399D7CABDE7}"/>
              </a:ext>
            </a:extLst>
          </p:cNvPr>
          <p:cNvGrpSpPr/>
          <p:nvPr/>
        </p:nvGrpSpPr>
        <p:grpSpPr>
          <a:xfrm>
            <a:off x="3149796" y="977129"/>
            <a:ext cx="1434489" cy="190500"/>
            <a:chOff x="4679586" y="878988"/>
            <a:chExt cx="1434489" cy="190500"/>
          </a:xfrm>
        </p:grpSpPr>
        <p:sp>
          <p:nvSpPr>
            <p:cNvPr id="61" name="Oval 5">
              <a:extLst>
                <a:ext uri="{FF2B5EF4-FFF2-40B4-BE49-F238E27FC236}">
                  <a16:creationId xmlns:a16="http://schemas.microsoft.com/office/drawing/2014/main" id="{3701A590-ABA9-4BD2-BD64-376A4C227798}"/>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
              <a:extLst>
                <a:ext uri="{FF2B5EF4-FFF2-40B4-BE49-F238E27FC236}">
                  <a16:creationId xmlns:a16="http://schemas.microsoft.com/office/drawing/2014/main" id="{3E53B434-A2A6-4C16-99DD-292CE4FD62C4}"/>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7">
              <a:extLst>
                <a:ext uri="{FF2B5EF4-FFF2-40B4-BE49-F238E27FC236}">
                  <a16:creationId xmlns:a16="http://schemas.microsoft.com/office/drawing/2014/main" id="{F3E5BC96-17A2-4BD5-BA51-10270687E851}"/>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8">
              <a:extLst>
                <a:ext uri="{FF2B5EF4-FFF2-40B4-BE49-F238E27FC236}">
                  <a16:creationId xmlns:a16="http://schemas.microsoft.com/office/drawing/2014/main" id="{1A06ACCC-548D-4873-BD3B-AD3CA2C095B0}"/>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9">
              <a:extLst>
                <a:ext uri="{FF2B5EF4-FFF2-40B4-BE49-F238E27FC236}">
                  <a16:creationId xmlns:a16="http://schemas.microsoft.com/office/drawing/2014/main" id="{7CBDE4C1-DAF9-476F-B807-27BE954F6C82}"/>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162" name="Conector recto 161"/>
          <p:cNvCxnSpPr/>
          <p:nvPr/>
        </p:nvCxnSpPr>
        <p:spPr>
          <a:xfrm>
            <a:off x="7482724" y="2561438"/>
            <a:ext cx="0" cy="4485156"/>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3" name="CuadroTexto 182"/>
          <p:cNvSpPr txBox="1"/>
          <p:nvPr/>
        </p:nvSpPr>
        <p:spPr>
          <a:xfrm>
            <a:off x="653422" y="1560376"/>
            <a:ext cx="6913154" cy="1384995"/>
          </a:xfrm>
          <a:prstGeom prst="rect">
            <a:avLst/>
          </a:prstGeom>
          <a:noFill/>
        </p:spPr>
        <p:txBody>
          <a:bodyPr wrap="square" rtlCol="0">
            <a:spAutoFit/>
          </a:bodyPr>
          <a:lstStyle/>
          <a:p>
            <a:pPr algn="ctr"/>
            <a:r>
              <a:rPr lang="es-MX" sz="1400" dirty="0">
                <a:solidFill>
                  <a:schemeClr val="bg1"/>
                </a:solidFill>
                <a:latin typeface="Century Gothic" panose="020B0502020202020204" pitchFamily="34" charset="0"/>
              </a:rPr>
              <a:t>Con la finalidad de evitar </a:t>
            </a:r>
            <a:r>
              <a:rPr lang="es-MX" sz="1400" b="1" dirty="0">
                <a:solidFill>
                  <a:schemeClr val="bg1"/>
                </a:solidFill>
                <a:latin typeface="Century Gothic" panose="020B0502020202020204" pitchFamily="34" charset="0"/>
              </a:rPr>
              <a:t>“pagos indebidos” </a:t>
            </a:r>
            <a:r>
              <a:rPr lang="es-MX" sz="1400" dirty="0">
                <a:solidFill>
                  <a:schemeClr val="bg1"/>
                </a:solidFill>
                <a:latin typeface="Century Gothic" panose="020B0502020202020204" pitchFamily="34" charset="0"/>
              </a:rPr>
              <a:t>por concepto de Servicios Personales, por tratarse de importes </a:t>
            </a:r>
            <a:r>
              <a:rPr lang="es-MX" sz="1400" b="1" dirty="0">
                <a:solidFill>
                  <a:schemeClr val="bg1"/>
                </a:solidFill>
                <a:latin typeface="Century Gothic" panose="020B0502020202020204" pitchFamily="34" charset="0"/>
              </a:rPr>
              <a:t>adicionales </a:t>
            </a:r>
            <a:r>
              <a:rPr lang="es-MX" sz="1400" dirty="0">
                <a:solidFill>
                  <a:schemeClr val="bg1"/>
                </a:solidFill>
                <a:latin typeface="Century Gothic" panose="020B0502020202020204" pitchFamily="34" charset="0"/>
              </a:rPr>
              <a:t>de carácter temporal distinto de los que personal de la universidad perciben por la plaza y categoría por la que están contratados en la Universidad, respecto de las actividades que pudieran realizar en el tiempo por el que ya devengan un sueldo como empleados de la institución:</a:t>
            </a:r>
          </a:p>
        </p:txBody>
      </p:sp>
      <p:sp>
        <p:nvSpPr>
          <p:cNvPr id="184" name="Elipse 183"/>
          <p:cNvSpPr/>
          <p:nvPr/>
        </p:nvSpPr>
        <p:spPr>
          <a:xfrm>
            <a:off x="76225" y="1547551"/>
            <a:ext cx="539662" cy="579929"/>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85" name="Picture 58">
            <a:extLst>
              <a:ext uri="{FF2B5EF4-FFF2-40B4-BE49-F238E27FC236}">
                <a16:creationId xmlns:a16="http://schemas.microsoft.com/office/drawing/2014/main" id="{EA447148-EFB1-496C-B226-FA2CDC43F500}"/>
              </a:ext>
            </a:extLst>
          </p:cNvPr>
          <p:cNvPicPr>
            <a:picLocks noChangeAspect="1"/>
          </p:cNvPicPr>
          <p:nvPr/>
        </p:nvPicPr>
        <p:blipFill>
          <a:blip r:embed="rId2" cstate="hq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185925" y="1677385"/>
            <a:ext cx="320263" cy="320263"/>
          </a:xfrm>
          <a:prstGeom prst="rect">
            <a:avLst/>
          </a:prstGeom>
        </p:spPr>
      </p:pic>
      <p:cxnSp>
        <p:nvCxnSpPr>
          <p:cNvPr id="74" name="Straight Connector 8">
            <a:extLst>
              <a:ext uri="{FF2B5EF4-FFF2-40B4-BE49-F238E27FC236}">
                <a16:creationId xmlns:a16="http://schemas.microsoft.com/office/drawing/2014/main" id="{81316C40-1C12-45EC-ADB0-77236EEF5A5F}"/>
              </a:ext>
            </a:extLst>
          </p:cNvPr>
          <p:cNvCxnSpPr>
            <a:cxnSpLocks/>
          </p:cNvCxnSpPr>
          <p:nvPr/>
        </p:nvCxnSpPr>
        <p:spPr>
          <a:xfrm>
            <a:off x="3810349" y="3074454"/>
            <a:ext cx="0" cy="3927775"/>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5" name="Group 23">
            <a:extLst>
              <a:ext uri="{FF2B5EF4-FFF2-40B4-BE49-F238E27FC236}">
                <a16:creationId xmlns:a16="http://schemas.microsoft.com/office/drawing/2014/main" id="{94B028D0-D148-4A61-BAD0-A06504434284}"/>
              </a:ext>
            </a:extLst>
          </p:cNvPr>
          <p:cNvGrpSpPr/>
          <p:nvPr/>
        </p:nvGrpSpPr>
        <p:grpSpPr>
          <a:xfrm>
            <a:off x="2828304" y="5009001"/>
            <a:ext cx="3455191" cy="211247"/>
            <a:chOff x="4422221" y="3127375"/>
            <a:chExt cx="5935594" cy="336550"/>
          </a:xfrm>
        </p:grpSpPr>
        <p:cxnSp>
          <p:nvCxnSpPr>
            <p:cNvPr id="76" name="Straight Connector 24">
              <a:extLst>
                <a:ext uri="{FF2B5EF4-FFF2-40B4-BE49-F238E27FC236}">
                  <a16:creationId xmlns:a16="http://schemas.microsoft.com/office/drawing/2014/main" id="{77AB33A7-1B55-479F-B5BE-63D99B691141}"/>
                </a:ext>
              </a:extLst>
            </p:cNvPr>
            <p:cNvCxnSpPr>
              <a:cxnSpLocks/>
            </p:cNvCxnSpPr>
            <p:nvPr/>
          </p:nvCxnSpPr>
          <p:spPr>
            <a:xfrm flipH="1">
              <a:off x="4422221" y="3295567"/>
              <a:ext cx="5935594"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sp>
          <p:nvSpPr>
            <p:cNvPr id="77" name="Oval 25">
              <a:extLst>
                <a:ext uri="{FF2B5EF4-FFF2-40B4-BE49-F238E27FC236}">
                  <a16:creationId xmlns:a16="http://schemas.microsoft.com/office/drawing/2014/main" id="{5A3CD96D-ABB2-44B3-AD4A-CEECE6BBE28D}"/>
                </a:ext>
              </a:extLst>
            </p:cNvPr>
            <p:cNvSpPr/>
            <p:nvPr/>
          </p:nvSpPr>
          <p:spPr>
            <a:xfrm>
              <a:off x="5967483" y="3153880"/>
              <a:ext cx="283540" cy="283540"/>
            </a:xfrm>
            <a:prstGeom prst="ellipse">
              <a:avLst/>
            </a:prstGeom>
            <a:solidFill>
              <a:srgbClr val="586C8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Circle: Hollow 26">
              <a:extLst>
                <a:ext uri="{FF2B5EF4-FFF2-40B4-BE49-F238E27FC236}">
                  <a16:creationId xmlns:a16="http://schemas.microsoft.com/office/drawing/2014/main" id="{C631CDA3-2303-4E71-AD0F-0D592BE9B5DF}"/>
                </a:ext>
              </a:extLst>
            </p:cNvPr>
            <p:cNvSpPr/>
            <p:nvPr/>
          </p:nvSpPr>
          <p:spPr>
            <a:xfrm>
              <a:off x="5940978" y="3127375"/>
              <a:ext cx="336550" cy="336550"/>
            </a:xfrm>
            <a:prstGeom prst="donut">
              <a:avLst>
                <a:gd name="adj" fmla="val 706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9" name="Oval 27">
              <a:extLst>
                <a:ext uri="{FF2B5EF4-FFF2-40B4-BE49-F238E27FC236}">
                  <a16:creationId xmlns:a16="http://schemas.microsoft.com/office/drawing/2014/main" id="{95F58159-D8F6-43F6-8021-8BF36B04B746}"/>
                </a:ext>
              </a:extLst>
            </p:cNvPr>
            <p:cNvSpPr/>
            <p:nvPr/>
          </p:nvSpPr>
          <p:spPr>
            <a:xfrm>
              <a:off x="6033053" y="3219450"/>
              <a:ext cx="152400" cy="15240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0" name="Group 40">
            <a:extLst>
              <a:ext uri="{FF2B5EF4-FFF2-40B4-BE49-F238E27FC236}">
                <a16:creationId xmlns:a16="http://schemas.microsoft.com/office/drawing/2014/main" id="{85FBA1B3-AC51-4A5E-961F-C0DDD7B1714E}"/>
              </a:ext>
            </a:extLst>
          </p:cNvPr>
          <p:cNvGrpSpPr/>
          <p:nvPr/>
        </p:nvGrpSpPr>
        <p:grpSpPr>
          <a:xfrm>
            <a:off x="116739" y="3046057"/>
            <a:ext cx="7399287" cy="2093712"/>
            <a:chOff x="-235915" y="555186"/>
            <a:chExt cx="12711067" cy="3335618"/>
          </a:xfrm>
        </p:grpSpPr>
        <p:grpSp>
          <p:nvGrpSpPr>
            <p:cNvPr id="81" name="Group 9">
              <a:extLst>
                <a:ext uri="{FF2B5EF4-FFF2-40B4-BE49-F238E27FC236}">
                  <a16:creationId xmlns:a16="http://schemas.microsoft.com/office/drawing/2014/main" id="{C56082FA-94E4-46B6-88FD-26CA477C10F7}"/>
                </a:ext>
              </a:extLst>
            </p:cNvPr>
            <p:cNvGrpSpPr/>
            <p:nvPr/>
          </p:nvGrpSpPr>
          <p:grpSpPr>
            <a:xfrm>
              <a:off x="1858584" y="1501775"/>
              <a:ext cx="5824916" cy="336550"/>
              <a:chOff x="1796261" y="3127375"/>
              <a:chExt cx="5914711" cy="336550"/>
            </a:xfrm>
          </p:grpSpPr>
          <p:cxnSp>
            <p:nvCxnSpPr>
              <p:cNvPr id="88" name="Straight Connector 10">
                <a:extLst>
                  <a:ext uri="{FF2B5EF4-FFF2-40B4-BE49-F238E27FC236}">
                    <a16:creationId xmlns:a16="http://schemas.microsoft.com/office/drawing/2014/main" id="{32C6077C-2280-4CCF-905E-DC4E59B787BF}"/>
                  </a:ext>
                </a:extLst>
              </p:cNvPr>
              <p:cNvCxnSpPr>
                <a:cxnSpLocks/>
              </p:cNvCxnSpPr>
              <p:nvPr/>
            </p:nvCxnSpPr>
            <p:spPr>
              <a:xfrm flipH="1">
                <a:off x="1796261" y="3295567"/>
                <a:ext cx="5914711"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sp>
            <p:nvSpPr>
              <p:cNvPr id="89" name="Oval 11">
                <a:extLst>
                  <a:ext uri="{FF2B5EF4-FFF2-40B4-BE49-F238E27FC236}">
                    <a16:creationId xmlns:a16="http://schemas.microsoft.com/office/drawing/2014/main" id="{A5C9F004-252E-4C79-83CC-F93D94477618}"/>
                  </a:ext>
                </a:extLst>
              </p:cNvPr>
              <p:cNvSpPr/>
              <p:nvPr/>
            </p:nvSpPr>
            <p:spPr>
              <a:xfrm>
                <a:off x="5967483" y="3153880"/>
                <a:ext cx="283540" cy="283540"/>
              </a:xfrm>
              <a:prstGeom prst="ellipse">
                <a:avLst/>
              </a:prstGeom>
              <a:solidFill>
                <a:srgbClr val="586C8A"/>
              </a:solidFill>
              <a:ln>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Circle: Hollow 12">
                <a:extLst>
                  <a:ext uri="{FF2B5EF4-FFF2-40B4-BE49-F238E27FC236}">
                    <a16:creationId xmlns:a16="http://schemas.microsoft.com/office/drawing/2014/main" id="{3BD65EAE-C0F8-4D39-9CA4-FD578EC075C7}"/>
                  </a:ext>
                </a:extLst>
              </p:cNvPr>
              <p:cNvSpPr/>
              <p:nvPr/>
            </p:nvSpPr>
            <p:spPr>
              <a:xfrm>
                <a:off x="5940978" y="3127375"/>
                <a:ext cx="336550" cy="336550"/>
              </a:xfrm>
              <a:prstGeom prst="donut">
                <a:avLst>
                  <a:gd name="adj" fmla="val 706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1" name="Oval 13">
                <a:extLst>
                  <a:ext uri="{FF2B5EF4-FFF2-40B4-BE49-F238E27FC236}">
                    <a16:creationId xmlns:a16="http://schemas.microsoft.com/office/drawing/2014/main" id="{7719F4DD-7AF9-4D9C-A77F-6623DF0A8157}"/>
                  </a:ext>
                </a:extLst>
              </p:cNvPr>
              <p:cNvSpPr/>
              <p:nvPr/>
            </p:nvSpPr>
            <p:spPr>
              <a:xfrm>
                <a:off x="6033053" y="3219450"/>
                <a:ext cx="152400" cy="15240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14">
              <a:extLst>
                <a:ext uri="{FF2B5EF4-FFF2-40B4-BE49-F238E27FC236}">
                  <a16:creationId xmlns:a16="http://schemas.microsoft.com/office/drawing/2014/main" id="{58EE17B5-0C14-4FAA-9B4C-9C5897BC1415}"/>
                </a:ext>
              </a:extLst>
            </p:cNvPr>
            <p:cNvSpPr txBox="1"/>
            <p:nvPr/>
          </p:nvSpPr>
          <p:spPr>
            <a:xfrm>
              <a:off x="5940377" y="600427"/>
              <a:ext cx="6233109" cy="931640"/>
            </a:xfrm>
            <a:prstGeom prst="rect">
              <a:avLst/>
            </a:prstGeom>
            <a:noFill/>
          </p:spPr>
          <p:txBody>
            <a:bodyPr wrap="square" rtlCol="0">
              <a:spAutoFit/>
            </a:bodyPr>
            <a:lstStyle/>
            <a:p>
              <a:pPr algn="ctr"/>
              <a:r>
                <a:rPr lang="es-MX" sz="1600" b="1" dirty="0">
                  <a:solidFill>
                    <a:srgbClr val="FFD966"/>
                  </a:solidFill>
                  <a:latin typeface="Century Gothic" panose="020B0502020202020204" pitchFamily="34" charset="0"/>
                </a:rPr>
                <a:t>Deberá</a:t>
              </a:r>
              <a:r>
                <a:rPr lang="en-US" sz="1600" b="1" dirty="0">
                  <a:solidFill>
                    <a:srgbClr val="FFD966"/>
                  </a:solidFill>
                  <a:latin typeface="Century Gothic" panose="020B0502020202020204" pitchFamily="34" charset="0"/>
                </a:rPr>
                <a:t> </a:t>
              </a:r>
              <a:r>
                <a:rPr lang="es-MX" sz="1600" b="1" dirty="0">
                  <a:solidFill>
                    <a:srgbClr val="FFD966"/>
                  </a:solidFill>
                  <a:latin typeface="Century Gothic" panose="020B0502020202020204" pitchFamily="34" charset="0"/>
                </a:rPr>
                <a:t>fuera</a:t>
              </a:r>
              <a:r>
                <a:rPr lang="en-US" sz="1600" b="1" dirty="0">
                  <a:solidFill>
                    <a:srgbClr val="FFD966"/>
                  </a:solidFill>
                  <a:latin typeface="Century Gothic" panose="020B0502020202020204" pitchFamily="34" charset="0"/>
                </a:rPr>
                <a:t> de las jornadas de </a:t>
              </a:r>
              <a:r>
                <a:rPr lang="es-MX" sz="1600" b="1" dirty="0">
                  <a:solidFill>
                    <a:srgbClr val="FFD966"/>
                  </a:solidFill>
                  <a:latin typeface="Century Gothic" panose="020B0502020202020204" pitchFamily="34" charset="0"/>
                </a:rPr>
                <a:t>trabajo</a:t>
              </a:r>
              <a:r>
                <a:rPr lang="en-US" sz="1600" b="1" dirty="0">
                  <a:solidFill>
                    <a:srgbClr val="FFD966"/>
                  </a:solidFill>
                  <a:latin typeface="Century Gothic" panose="020B0502020202020204" pitchFamily="34" charset="0"/>
                </a:rPr>
                <a:t> </a:t>
              </a:r>
              <a:r>
                <a:rPr lang="es-MX" sz="1600" b="1" dirty="0">
                  <a:solidFill>
                    <a:srgbClr val="FFD966"/>
                  </a:solidFill>
                  <a:latin typeface="Century Gothic" panose="020B0502020202020204" pitchFamily="34" charset="0"/>
                </a:rPr>
                <a:t>asignadas</a:t>
              </a:r>
              <a:endParaRPr lang="es-MX" sz="3200" b="1" dirty="0">
                <a:solidFill>
                  <a:srgbClr val="FFD966"/>
                </a:solidFill>
                <a:latin typeface="Century Gothic" panose="020B0502020202020204" pitchFamily="34" charset="0"/>
              </a:endParaRPr>
            </a:p>
          </p:txBody>
        </p:sp>
        <p:sp>
          <p:nvSpPr>
            <p:cNvPr id="83" name="TextBox 18">
              <a:extLst>
                <a:ext uri="{FF2B5EF4-FFF2-40B4-BE49-F238E27FC236}">
                  <a16:creationId xmlns:a16="http://schemas.microsoft.com/office/drawing/2014/main" id="{6BEDB510-AA68-4132-86D3-3C6E3BBAC9CC}"/>
                </a:ext>
              </a:extLst>
            </p:cNvPr>
            <p:cNvSpPr txBox="1"/>
            <p:nvPr/>
          </p:nvSpPr>
          <p:spPr>
            <a:xfrm>
              <a:off x="-11278" y="555186"/>
              <a:ext cx="5856957" cy="931640"/>
            </a:xfrm>
            <a:prstGeom prst="rect">
              <a:avLst/>
            </a:prstGeom>
            <a:noFill/>
          </p:spPr>
          <p:txBody>
            <a:bodyPr wrap="square" rtlCol="0">
              <a:spAutoFit/>
            </a:bodyPr>
            <a:lstStyle/>
            <a:p>
              <a:pPr algn="r"/>
              <a:r>
                <a:rPr lang="es-MX" sz="1600" b="1" dirty="0">
                  <a:solidFill>
                    <a:srgbClr val="FFFFFF"/>
                  </a:solidFill>
                  <a:latin typeface="Century Gothic" panose="020B0502020202020204" pitchFamily="34" charset="0"/>
                  <a:ea typeface="Tahoma" panose="020B0604030504040204" pitchFamily="34" charset="0"/>
                  <a:cs typeface="Tahoma" panose="020B0604030504040204" pitchFamily="34" charset="0"/>
                </a:rPr>
                <a:t>No rebasar el 40% del total de los recurso presupuestados</a:t>
              </a:r>
            </a:p>
          </p:txBody>
        </p:sp>
        <p:sp>
          <p:nvSpPr>
            <p:cNvPr id="85" name="TextBox 18">
              <a:extLst>
                <a:ext uri="{FF2B5EF4-FFF2-40B4-BE49-F238E27FC236}">
                  <a16:creationId xmlns:a16="http://schemas.microsoft.com/office/drawing/2014/main" id="{017AA1E6-0F77-44EF-AE06-4D09A3636D5E}"/>
                </a:ext>
              </a:extLst>
            </p:cNvPr>
            <p:cNvSpPr txBox="1"/>
            <p:nvPr/>
          </p:nvSpPr>
          <p:spPr>
            <a:xfrm>
              <a:off x="6372831" y="2566893"/>
              <a:ext cx="6102321" cy="1323911"/>
            </a:xfrm>
            <a:prstGeom prst="rect">
              <a:avLst/>
            </a:prstGeom>
            <a:noFill/>
          </p:spPr>
          <p:txBody>
            <a:bodyPr wrap="square" rtlCol="0">
              <a:spAutoFit/>
            </a:bodyPr>
            <a:lstStyle/>
            <a:p>
              <a:r>
                <a:rPr lang="es-MX" sz="1600" b="1" dirty="0">
                  <a:solidFill>
                    <a:srgbClr val="FFFFFF"/>
                  </a:solidFill>
                  <a:latin typeface="Century Gothic" panose="020B0502020202020204" pitchFamily="34" charset="0"/>
                  <a:ea typeface="Tahoma" panose="020B0604030504040204" pitchFamily="34" charset="0"/>
                  <a:cs typeface="Tahoma" panose="020B0604030504040204" pitchFamily="34" charset="0"/>
                </a:rPr>
                <a:t>Régimen de Servicios Profesionales (Personal externo) Cap. 3000</a:t>
              </a:r>
            </a:p>
          </p:txBody>
        </p:sp>
        <p:sp>
          <p:nvSpPr>
            <p:cNvPr id="97" name="TextBox 14">
              <a:extLst>
                <a:ext uri="{FF2B5EF4-FFF2-40B4-BE49-F238E27FC236}">
                  <a16:creationId xmlns:a16="http://schemas.microsoft.com/office/drawing/2014/main" id="{5685F211-2F5F-4637-8D9A-7E4561CE3E0C}"/>
                </a:ext>
              </a:extLst>
            </p:cNvPr>
            <p:cNvSpPr txBox="1"/>
            <p:nvPr/>
          </p:nvSpPr>
          <p:spPr>
            <a:xfrm>
              <a:off x="-235915" y="2524015"/>
              <a:ext cx="6442559" cy="1323911"/>
            </a:xfrm>
            <a:prstGeom prst="rect">
              <a:avLst/>
            </a:prstGeom>
            <a:noFill/>
          </p:spPr>
          <p:txBody>
            <a:bodyPr wrap="square" rtlCol="0">
              <a:spAutoFit/>
            </a:bodyPr>
            <a:lstStyle/>
            <a:p>
              <a:pPr algn="ctr"/>
              <a:r>
                <a:rPr lang="es-MX" sz="1600" b="1" dirty="0">
                  <a:solidFill>
                    <a:srgbClr val="FFD966"/>
                  </a:solidFill>
                  <a:latin typeface="Century Gothic" panose="020B0502020202020204" pitchFamily="34" charset="0"/>
                </a:rPr>
                <a:t>Régimen de Honorarios Asimilados a Salarios (Para trabajadores Universitarios) Cap. 1000</a:t>
              </a:r>
              <a:endParaRPr lang="es-MX" sz="3200" b="1" dirty="0">
                <a:solidFill>
                  <a:srgbClr val="FFD966"/>
                </a:solidFill>
                <a:latin typeface="Century Gothic" panose="020B0502020202020204" pitchFamily="34" charset="0"/>
              </a:endParaRPr>
            </a:p>
          </p:txBody>
        </p:sp>
      </p:grpSp>
      <p:cxnSp>
        <p:nvCxnSpPr>
          <p:cNvPr id="98" name="Conector recto 97">
            <a:extLst>
              <a:ext uri="{FF2B5EF4-FFF2-40B4-BE49-F238E27FC236}">
                <a16:creationId xmlns:a16="http://schemas.microsoft.com/office/drawing/2014/main" id="{436B62FD-7B07-4A18-A25E-9A629001134F}"/>
              </a:ext>
            </a:extLst>
          </p:cNvPr>
          <p:cNvCxnSpPr/>
          <p:nvPr/>
        </p:nvCxnSpPr>
        <p:spPr>
          <a:xfrm flipH="1" flipV="1">
            <a:off x="7948059" y="2997087"/>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9" name="Conector recto 98">
            <a:extLst>
              <a:ext uri="{FF2B5EF4-FFF2-40B4-BE49-F238E27FC236}">
                <a16:creationId xmlns:a16="http://schemas.microsoft.com/office/drawing/2014/main" id="{DFA130B2-B145-4347-A32B-78AD94F97B43}"/>
              </a:ext>
            </a:extLst>
          </p:cNvPr>
          <p:cNvCxnSpPr>
            <a:cxnSpLocks/>
          </p:cNvCxnSpPr>
          <p:nvPr/>
        </p:nvCxnSpPr>
        <p:spPr>
          <a:xfrm flipH="1" flipV="1">
            <a:off x="7938136" y="2083006"/>
            <a:ext cx="369436" cy="538229"/>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00" name="Conector recto 99">
            <a:extLst>
              <a:ext uri="{FF2B5EF4-FFF2-40B4-BE49-F238E27FC236}">
                <a16:creationId xmlns:a16="http://schemas.microsoft.com/office/drawing/2014/main" id="{9A490345-79EA-4BF9-A967-D653D30C3720}"/>
              </a:ext>
            </a:extLst>
          </p:cNvPr>
          <p:cNvCxnSpPr/>
          <p:nvPr/>
        </p:nvCxnSpPr>
        <p:spPr>
          <a:xfrm flipV="1">
            <a:off x="7961961" y="2432214"/>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grpSp>
        <p:nvGrpSpPr>
          <p:cNvPr id="101" name="Group 4">
            <a:extLst>
              <a:ext uri="{FF2B5EF4-FFF2-40B4-BE49-F238E27FC236}">
                <a16:creationId xmlns:a16="http://schemas.microsoft.com/office/drawing/2014/main" id="{08030B39-0F51-4BEE-9532-C0A779F3C363}"/>
              </a:ext>
            </a:extLst>
          </p:cNvPr>
          <p:cNvGrpSpPr/>
          <p:nvPr/>
        </p:nvGrpSpPr>
        <p:grpSpPr>
          <a:xfrm>
            <a:off x="9377566" y="1448500"/>
            <a:ext cx="1434489" cy="190500"/>
            <a:chOff x="4679586" y="878988"/>
            <a:chExt cx="1434489" cy="190500"/>
          </a:xfrm>
        </p:grpSpPr>
        <p:sp>
          <p:nvSpPr>
            <p:cNvPr id="102" name="Oval 5">
              <a:extLst>
                <a:ext uri="{FF2B5EF4-FFF2-40B4-BE49-F238E27FC236}">
                  <a16:creationId xmlns:a16="http://schemas.microsoft.com/office/drawing/2014/main" id="{CC3B13AD-53F2-4DD0-A3A9-7CD7827813D3}"/>
                </a:ext>
              </a:extLst>
            </p:cNvPr>
            <p:cNvSpPr/>
            <p:nvPr/>
          </p:nvSpPr>
          <p:spPr>
            <a:xfrm>
              <a:off x="4679586" y="878988"/>
              <a:ext cx="190500" cy="190500"/>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6">
              <a:extLst>
                <a:ext uri="{FF2B5EF4-FFF2-40B4-BE49-F238E27FC236}">
                  <a16:creationId xmlns:a16="http://schemas.microsoft.com/office/drawing/2014/main" id="{594470A8-96E7-447D-936B-8AB7E06782B2}"/>
                </a:ext>
              </a:extLst>
            </p:cNvPr>
            <p:cNvSpPr/>
            <p:nvPr/>
          </p:nvSpPr>
          <p:spPr>
            <a:xfrm>
              <a:off x="4990736" y="878988"/>
              <a:ext cx="190500" cy="190500"/>
            </a:xfrm>
            <a:prstGeom prst="ellipse">
              <a:avLst/>
            </a:prstGeom>
            <a:solidFill>
              <a:srgbClr val="586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7">
              <a:extLst>
                <a:ext uri="{FF2B5EF4-FFF2-40B4-BE49-F238E27FC236}">
                  <a16:creationId xmlns:a16="http://schemas.microsoft.com/office/drawing/2014/main" id="{F00F380C-7449-4BE1-A9A4-46613719BAEE}"/>
                </a:ext>
              </a:extLst>
            </p:cNvPr>
            <p:cNvSpPr/>
            <p:nvPr/>
          </p:nvSpPr>
          <p:spPr>
            <a:xfrm>
              <a:off x="5301522" y="878988"/>
              <a:ext cx="190500" cy="190500"/>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8">
              <a:extLst>
                <a:ext uri="{FF2B5EF4-FFF2-40B4-BE49-F238E27FC236}">
                  <a16:creationId xmlns:a16="http://schemas.microsoft.com/office/drawing/2014/main" id="{B186E77C-B6E2-45B2-90E7-357DABA5B901}"/>
                </a:ext>
              </a:extLst>
            </p:cNvPr>
            <p:cNvSpPr/>
            <p:nvPr/>
          </p:nvSpPr>
          <p:spPr>
            <a:xfrm>
              <a:off x="5612308" y="878988"/>
              <a:ext cx="190500" cy="190500"/>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9">
              <a:extLst>
                <a:ext uri="{FF2B5EF4-FFF2-40B4-BE49-F238E27FC236}">
                  <a16:creationId xmlns:a16="http://schemas.microsoft.com/office/drawing/2014/main" id="{8EDF83E4-8760-46FF-A44B-3302E483A68B}"/>
                </a:ext>
              </a:extLst>
            </p:cNvPr>
            <p:cNvSpPr/>
            <p:nvPr/>
          </p:nvSpPr>
          <p:spPr>
            <a:xfrm>
              <a:off x="5923575" y="878988"/>
              <a:ext cx="190500" cy="190500"/>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8" name="Elipse 107">
            <a:extLst>
              <a:ext uri="{FF2B5EF4-FFF2-40B4-BE49-F238E27FC236}">
                <a16:creationId xmlns:a16="http://schemas.microsoft.com/office/drawing/2014/main" id="{31A75AE6-098E-456D-943A-D7AEBDC67751}"/>
              </a:ext>
            </a:extLst>
          </p:cNvPr>
          <p:cNvSpPr/>
          <p:nvPr/>
        </p:nvSpPr>
        <p:spPr>
          <a:xfrm>
            <a:off x="7814051" y="1852336"/>
            <a:ext cx="402128" cy="359788"/>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2" name="Rectángulo 121">
            <a:extLst>
              <a:ext uri="{FF2B5EF4-FFF2-40B4-BE49-F238E27FC236}">
                <a16:creationId xmlns:a16="http://schemas.microsoft.com/office/drawing/2014/main" id="{178E346A-6CF5-44C4-9E30-157A0700AFE5}"/>
              </a:ext>
            </a:extLst>
          </p:cNvPr>
          <p:cNvSpPr/>
          <p:nvPr/>
        </p:nvSpPr>
        <p:spPr>
          <a:xfrm>
            <a:off x="7709869" y="4104683"/>
            <a:ext cx="2929781" cy="307777"/>
          </a:xfrm>
          <a:prstGeom prst="rect">
            <a:avLst/>
          </a:prstGeom>
        </p:spPr>
        <p:txBody>
          <a:bodyPr wrap="square">
            <a:spAutoFit/>
          </a:bodyPr>
          <a:lstStyle/>
          <a:p>
            <a:pPr algn="ctr"/>
            <a:r>
              <a:rPr lang="es-MX" sz="1400" b="1" dirty="0">
                <a:solidFill>
                  <a:srgbClr val="FFD966"/>
                </a:solidFill>
                <a:latin typeface="Century Gothic" panose="020B0502020202020204" pitchFamily="34" charset="0"/>
              </a:rPr>
              <a:t>Régimen de Contrato</a:t>
            </a:r>
            <a:endParaRPr lang="es-MX" sz="1400" b="1" dirty="0">
              <a:solidFill>
                <a:srgbClr val="FFD966"/>
              </a:solidFill>
            </a:endParaRPr>
          </a:p>
        </p:txBody>
      </p:sp>
      <p:cxnSp>
        <p:nvCxnSpPr>
          <p:cNvPr id="124" name="Conector recto 123">
            <a:extLst>
              <a:ext uri="{FF2B5EF4-FFF2-40B4-BE49-F238E27FC236}">
                <a16:creationId xmlns:a16="http://schemas.microsoft.com/office/drawing/2014/main" id="{3E20C7D4-C03F-44E9-AE7C-85A47C66EDA8}"/>
              </a:ext>
            </a:extLst>
          </p:cNvPr>
          <p:cNvCxnSpPr/>
          <p:nvPr/>
        </p:nvCxnSpPr>
        <p:spPr>
          <a:xfrm flipV="1">
            <a:off x="8176370" y="1464327"/>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31" name="Elipse 130">
            <a:extLst>
              <a:ext uri="{FF2B5EF4-FFF2-40B4-BE49-F238E27FC236}">
                <a16:creationId xmlns:a16="http://schemas.microsoft.com/office/drawing/2014/main" id="{8BA26FF2-DB66-4E18-B21C-2298EEB10295}"/>
              </a:ext>
            </a:extLst>
          </p:cNvPr>
          <p:cNvSpPr/>
          <p:nvPr/>
        </p:nvSpPr>
        <p:spPr>
          <a:xfrm>
            <a:off x="8107026" y="2390144"/>
            <a:ext cx="402128" cy="359788"/>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3" name="TextBox 19">
            <a:extLst>
              <a:ext uri="{FF2B5EF4-FFF2-40B4-BE49-F238E27FC236}">
                <a16:creationId xmlns:a16="http://schemas.microsoft.com/office/drawing/2014/main" id="{55F94B26-F08A-42EB-8AE9-44520C79D051}"/>
              </a:ext>
            </a:extLst>
          </p:cNvPr>
          <p:cNvSpPr txBox="1"/>
          <p:nvPr/>
        </p:nvSpPr>
        <p:spPr>
          <a:xfrm>
            <a:off x="7637614" y="1873438"/>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1</a:t>
            </a:r>
          </a:p>
        </p:txBody>
      </p:sp>
      <p:sp>
        <p:nvSpPr>
          <p:cNvPr id="134" name="Rectángulo 133">
            <a:extLst>
              <a:ext uri="{FF2B5EF4-FFF2-40B4-BE49-F238E27FC236}">
                <a16:creationId xmlns:a16="http://schemas.microsoft.com/office/drawing/2014/main" id="{DF0A49D3-9D70-4937-BB58-01975D82FD6E}"/>
              </a:ext>
            </a:extLst>
          </p:cNvPr>
          <p:cNvSpPr/>
          <p:nvPr/>
        </p:nvSpPr>
        <p:spPr>
          <a:xfrm>
            <a:off x="8196115" y="2426787"/>
            <a:ext cx="1486564" cy="307777"/>
          </a:xfrm>
          <a:prstGeom prst="rect">
            <a:avLst/>
          </a:prstGeom>
        </p:spPr>
        <p:txBody>
          <a:bodyPr wrap="square">
            <a:spAutoFit/>
          </a:bodyPr>
          <a:lstStyle/>
          <a:p>
            <a:pPr algn="ctr"/>
            <a:r>
              <a:rPr lang="es-MX" sz="1400" b="1" dirty="0">
                <a:solidFill>
                  <a:srgbClr val="84AF9B"/>
                </a:solidFill>
                <a:latin typeface="Century Gothic" panose="020B0502020202020204" pitchFamily="34" charset="0"/>
              </a:rPr>
              <a:t>Perfil</a:t>
            </a:r>
            <a:endParaRPr lang="es-MX" sz="1400" b="1" dirty="0">
              <a:solidFill>
                <a:srgbClr val="84AF9B"/>
              </a:solidFill>
            </a:endParaRPr>
          </a:p>
        </p:txBody>
      </p:sp>
      <p:sp>
        <p:nvSpPr>
          <p:cNvPr id="136" name="Elipse 135">
            <a:extLst>
              <a:ext uri="{FF2B5EF4-FFF2-40B4-BE49-F238E27FC236}">
                <a16:creationId xmlns:a16="http://schemas.microsoft.com/office/drawing/2014/main" id="{80C9E983-4A7F-4750-98F4-0C6609047CDC}"/>
              </a:ext>
            </a:extLst>
          </p:cNvPr>
          <p:cNvSpPr/>
          <p:nvPr/>
        </p:nvSpPr>
        <p:spPr>
          <a:xfrm>
            <a:off x="7807325" y="2899341"/>
            <a:ext cx="402128" cy="359788"/>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Rectángulo 139">
            <a:extLst>
              <a:ext uri="{FF2B5EF4-FFF2-40B4-BE49-F238E27FC236}">
                <a16:creationId xmlns:a16="http://schemas.microsoft.com/office/drawing/2014/main" id="{02FE35EE-D601-4C9C-A79B-50434F16B93D}"/>
              </a:ext>
            </a:extLst>
          </p:cNvPr>
          <p:cNvSpPr/>
          <p:nvPr/>
        </p:nvSpPr>
        <p:spPr>
          <a:xfrm>
            <a:off x="7938136" y="2957211"/>
            <a:ext cx="1306427" cy="307777"/>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Grado</a:t>
            </a:r>
            <a:endParaRPr lang="es-MX" sz="1400" b="1" dirty="0">
              <a:solidFill>
                <a:srgbClr val="FFF0C1"/>
              </a:solidFill>
            </a:endParaRPr>
          </a:p>
        </p:txBody>
      </p:sp>
      <p:cxnSp>
        <p:nvCxnSpPr>
          <p:cNvPr id="151" name="Conector recto 150">
            <a:extLst>
              <a:ext uri="{FF2B5EF4-FFF2-40B4-BE49-F238E27FC236}">
                <a16:creationId xmlns:a16="http://schemas.microsoft.com/office/drawing/2014/main" id="{22A0147C-9473-4618-A605-A2205A0347ED}"/>
              </a:ext>
            </a:extLst>
          </p:cNvPr>
          <p:cNvCxnSpPr/>
          <p:nvPr/>
        </p:nvCxnSpPr>
        <p:spPr>
          <a:xfrm flipV="1">
            <a:off x="7974927" y="3611398"/>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53" name="Elipse 152">
            <a:extLst>
              <a:ext uri="{FF2B5EF4-FFF2-40B4-BE49-F238E27FC236}">
                <a16:creationId xmlns:a16="http://schemas.microsoft.com/office/drawing/2014/main" id="{BCC7655B-57E1-4DB3-9C5E-8B80D3216167}"/>
              </a:ext>
            </a:extLst>
          </p:cNvPr>
          <p:cNvSpPr/>
          <p:nvPr/>
        </p:nvSpPr>
        <p:spPr>
          <a:xfrm>
            <a:off x="8176370" y="3537235"/>
            <a:ext cx="402128" cy="359788"/>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9" name="Rectángulo 178">
            <a:extLst>
              <a:ext uri="{FF2B5EF4-FFF2-40B4-BE49-F238E27FC236}">
                <a16:creationId xmlns:a16="http://schemas.microsoft.com/office/drawing/2014/main" id="{16B4BDA7-DE96-4182-88A8-8E056ECFEB06}"/>
              </a:ext>
            </a:extLst>
          </p:cNvPr>
          <p:cNvSpPr/>
          <p:nvPr/>
        </p:nvSpPr>
        <p:spPr>
          <a:xfrm>
            <a:off x="8608598" y="3544120"/>
            <a:ext cx="1910491" cy="307777"/>
          </a:xfrm>
          <a:prstGeom prst="rect">
            <a:avLst/>
          </a:prstGeom>
        </p:spPr>
        <p:txBody>
          <a:bodyPr wrap="square">
            <a:spAutoFit/>
          </a:bodyPr>
          <a:lstStyle/>
          <a:p>
            <a:pPr algn="ctr"/>
            <a:r>
              <a:rPr lang="es-MX" sz="1400" b="1" dirty="0">
                <a:solidFill>
                  <a:srgbClr val="C9D1DD"/>
                </a:solidFill>
                <a:latin typeface="Century Gothic" panose="020B0502020202020204" pitchFamily="34" charset="0"/>
              </a:rPr>
              <a:t>Actividad a realizar</a:t>
            </a:r>
            <a:endParaRPr lang="es-MX" sz="1400" b="1" dirty="0">
              <a:solidFill>
                <a:srgbClr val="C9D1DD"/>
              </a:solidFill>
            </a:endParaRPr>
          </a:p>
        </p:txBody>
      </p:sp>
      <p:cxnSp>
        <p:nvCxnSpPr>
          <p:cNvPr id="189" name="Conector recto 188">
            <a:extLst>
              <a:ext uri="{FF2B5EF4-FFF2-40B4-BE49-F238E27FC236}">
                <a16:creationId xmlns:a16="http://schemas.microsoft.com/office/drawing/2014/main" id="{7C3BAD39-4A7C-4DE5-AF7E-95239B4B52E9}"/>
              </a:ext>
            </a:extLst>
          </p:cNvPr>
          <p:cNvCxnSpPr/>
          <p:nvPr/>
        </p:nvCxnSpPr>
        <p:spPr>
          <a:xfrm flipH="1" flipV="1">
            <a:off x="8034676" y="5254917"/>
            <a:ext cx="540365" cy="71196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90" name="Conector recto 189">
            <a:extLst>
              <a:ext uri="{FF2B5EF4-FFF2-40B4-BE49-F238E27FC236}">
                <a16:creationId xmlns:a16="http://schemas.microsoft.com/office/drawing/2014/main" id="{A709311E-AC3B-4050-A476-579C40842CFC}"/>
              </a:ext>
            </a:extLst>
          </p:cNvPr>
          <p:cNvCxnSpPr>
            <a:cxnSpLocks/>
          </p:cNvCxnSpPr>
          <p:nvPr/>
        </p:nvCxnSpPr>
        <p:spPr>
          <a:xfrm flipH="1" flipV="1">
            <a:off x="8024753" y="4340836"/>
            <a:ext cx="369436" cy="538229"/>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191" name="Conector recto 190">
            <a:extLst>
              <a:ext uri="{FF2B5EF4-FFF2-40B4-BE49-F238E27FC236}">
                <a16:creationId xmlns:a16="http://schemas.microsoft.com/office/drawing/2014/main" id="{E4112B8F-BFB4-489C-9E85-5D6460246A0B}"/>
              </a:ext>
            </a:extLst>
          </p:cNvPr>
          <p:cNvCxnSpPr/>
          <p:nvPr/>
        </p:nvCxnSpPr>
        <p:spPr>
          <a:xfrm flipV="1">
            <a:off x="8048578" y="4690044"/>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92" name="Elipse 191">
            <a:extLst>
              <a:ext uri="{FF2B5EF4-FFF2-40B4-BE49-F238E27FC236}">
                <a16:creationId xmlns:a16="http://schemas.microsoft.com/office/drawing/2014/main" id="{CD19EE9E-B5C4-48BA-B506-4E7A2C11DF91}"/>
              </a:ext>
            </a:extLst>
          </p:cNvPr>
          <p:cNvSpPr/>
          <p:nvPr/>
        </p:nvSpPr>
        <p:spPr>
          <a:xfrm>
            <a:off x="7805189" y="4090523"/>
            <a:ext cx="402128" cy="359788"/>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4" name="Elipse 193">
            <a:extLst>
              <a:ext uri="{FF2B5EF4-FFF2-40B4-BE49-F238E27FC236}">
                <a16:creationId xmlns:a16="http://schemas.microsoft.com/office/drawing/2014/main" id="{DEE15411-4821-440D-BD88-1EE0789A14C4}"/>
              </a:ext>
            </a:extLst>
          </p:cNvPr>
          <p:cNvSpPr/>
          <p:nvPr/>
        </p:nvSpPr>
        <p:spPr>
          <a:xfrm>
            <a:off x="8193643" y="4647974"/>
            <a:ext cx="402128" cy="359788"/>
          </a:xfrm>
          <a:prstGeom prst="ellipse">
            <a:avLst/>
          </a:prstGeom>
          <a:solidFill>
            <a:srgbClr val="84A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Elipse 195">
            <a:extLst>
              <a:ext uri="{FF2B5EF4-FFF2-40B4-BE49-F238E27FC236}">
                <a16:creationId xmlns:a16="http://schemas.microsoft.com/office/drawing/2014/main" id="{44309A3F-A0CE-47B4-853E-0BB8445F3BA1}"/>
              </a:ext>
            </a:extLst>
          </p:cNvPr>
          <p:cNvSpPr/>
          <p:nvPr/>
        </p:nvSpPr>
        <p:spPr>
          <a:xfrm>
            <a:off x="7893942" y="5157171"/>
            <a:ext cx="402128" cy="359788"/>
          </a:xfrm>
          <a:prstGeom prst="ellipse">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197" name="Conector recto 196">
            <a:extLst>
              <a:ext uri="{FF2B5EF4-FFF2-40B4-BE49-F238E27FC236}">
                <a16:creationId xmlns:a16="http://schemas.microsoft.com/office/drawing/2014/main" id="{37DAD8D0-5771-46DF-9E14-81E43D8DB4B1}"/>
              </a:ext>
            </a:extLst>
          </p:cNvPr>
          <p:cNvCxnSpPr/>
          <p:nvPr/>
        </p:nvCxnSpPr>
        <p:spPr>
          <a:xfrm flipV="1">
            <a:off x="8061544" y="5869228"/>
            <a:ext cx="432228" cy="56555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98" name="Elipse 197">
            <a:extLst>
              <a:ext uri="{FF2B5EF4-FFF2-40B4-BE49-F238E27FC236}">
                <a16:creationId xmlns:a16="http://schemas.microsoft.com/office/drawing/2014/main" id="{B3E046DC-36BE-4FA4-A2EF-5F70F0B3ED45}"/>
              </a:ext>
            </a:extLst>
          </p:cNvPr>
          <p:cNvSpPr/>
          <p:nvPr/>
        </p:nvSpPr>
        <p:spPr>
          <a:xfrm>
            <a:off x="8262987" y="5795065"/>
            <a:ext cx="402128" cy="359788"/>
          </a:xfrm>
          <a:prstGeom prst="ellipse">
            <a:avLst/>
          </a:prstGeom>
          <a:solidFill>
            <a:srgbClr val="C9D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9" name="Elipse 198">
            <a:extLst>
              <a:ext uri="{FF2B5EF4-FFF2-40B4-BE49-F238E27FC236}">
                <a16:creationId xmlns:a16="http://schemas.microsoft.com/office/drawing/2014/main" id="{B6EF920B-A7CF-4073-9357-B361658696D0}"/>
              </a:ext>
            </a:extLst>
          </p:cNvPr>
          <p:cNvSpPr/>
          <p:nvPr/>
        </p:nvSpPr>
        <p:spPr>
          <a:xfrm>
            <a:off x="7916010" y="6254062"/>
            <a:ext cx="402128" cy="359788"/>
          </a:xfrm>
          <a:prstGeom prst="ellipse">
            <a:avLst/>
          </a:prstGeom>
          <a:solidFill>
            <a:srgbClr val="C8C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00" name="CuadroTexto 199">
            <a:extLst>
              <a:ext uri="{FF2B5EF4-FFF2-40B4-BE49-F238E27FC236}">
                <a16:creationId xmlns:a16="http://schemas.microsoft.com/office/drawing/2014/main" id="{30892074-90C0-4AB9-AF11-12D44DF8712E}"/>
              </a:ext>
            </a:extLst>
          </p:cNvPr>
          <p:cNvSpPr txBox="1"/>
          <p:nvPr/>
        </p:nvSpPr>
        <p:spPr>
          <a:xfrm>
            <a:off x="7805189" y="877497"/>
            <a:ext cx="4345894" cy="646331"/>
          </a:xfrm>
          <a:prstGeom prst="rect">
            <a:avLst/>
          </a:prstGeom>
        </p:spPr>
        <p:txBody>
          <a:bodyPr wrap="square">
            <a:spAutoFit/>
          </a:bodyPr>
          <a:lstStyle>
            <a:defPPr>
              <a:defRPr lang="en-US"/>
            </a:defPPr>
            <a:lvl1pPr algn="ctr">
              <a:defRPr sz="1400" b="1">
                <a:solidFill>
                  <a:srgbClr val="84AF9B"/>
                </a:solidFill>
                <a:latin typeface="Century Gothic" panose="020B0502020202020204" pitchFamily="34" charset="0"/>
              </a:defRPr>
            </a:lvl1pPr>
          </a:lstStyle>
          <a:p>
            <a:r>
              <a:rPr lang="es-MX" dirty="0"/>
              <a:t>Oficio de solicitud de autorización de contratación (Requisitos mínimos)</a:t>
            </a:r>
          </a:p>
        </p:txBody>
      </p:sp>
      <p:sp>
        <p:nvSpPr>
          <p:cNvPr id="201" name="Rectángulo 200">
            <a:extLst>
              <a:ext uri="{FF2B5EF4-FFF2-40B4-BE49-F238E27FC236}">
                <a16:creationId xmlns:a16="http://schemas.microsoft.com/office/drawing/2014/main" id="{9E1B7422-F475-42BA-B8FF-1B7CF86DDA73}"/>
              </a:ext>
            </a:extLst>
          </p:cNvPr>
          <p:cNvSpPr/>
          <p:nvPr/>
        </p:nvSpPr>
        <p:spPr>
          <a:xfrm>
            <a:off x="8504631" y="4635239"/>
            <a:ext cx="2700501" cy="523220"/>
          </a:xfrm>
          <a:prstGeom prst="rect">
            <a:avLst/>
          </a:prstGeom>
        </p:spPr>
        <p:txBody>
          <a:bodyPr wrap="square">
            <a:spAutoFit/>
          </a:bodyPr>
          <a:lstStyle/>
          <a:p>
            <a:pPr algn="ctr"/>
            <a:r>
              <a:rPr lang="es-MX" sz="1400" b="1" dirty="0">
                <a:solidFill>
                  <a:srgbClr val="84AF9B"/>
                </a:solidFill>
                <a:latin typeface="Century Gothic" panose="020B0502020202020204" pitchFamily="34" charset="0"/>
              </a:rPr>
              <a:t>Periodo de calendario de trabajo (fecha, horario, etc.)</a:t>
            </a:r>
            <a:endParaRPr lang="es-MX" sz="1400" b="1" dirty="0">
              <a:solidFill>
                <a:srgbClr val="84AF9B"/>
              </a:solidFill>
            </a:endParaRPr>
          </a:p>
        </p:txBody>
      </p:sp>
      <p:sp>
        <p:nvSpPr>
          <p:cNvPr id="202" name="Rectángulo 201">
            <a:extLst>
              <a:ext uri="{FF2B5EF4-FFF2-40B4-BE49-F238E27FC236}">
                <a16:creationId xmlns:a16="http://schemas.microsoft.com/office/drawing/2014/main" id="{727A7705-225D-4C10-8965-BC76763F1EBD}"/>
              </a:ext>
            </a:extLst>
          </p:cNvPr>
          <p:cNvSpPr/>
          <p:nvPr/>
        </p:nvSpPr>
        <p:spPr>
          <a:xfrm>
            <a:off x="8137874" y="5207834"/>
            <a:ext cx="3128643" cy="523220"/>
          </a:xfrm>
          <a:prstGeom prst="rect">
            <a:avLst/>
          </a:prstGeom>
        </p:spPr>
        <p:txBody>
          <a:bodyPr wrap="square">
            <a:spAutoFit/>
          </a:bodyPr>
          <a:lstStyle/>
          <a:p>
            <a:pPr algn="ctr"/>
            <a:r>
              <a:rPr lang="es-MX" sz="1400" b="1" dirty="0">
                <a:solidFill>
                  <a:srgbClr val="FFD966"/>
                </a:solidFill>
                <a:latin typeface="Century Gothic" panose="020B0502020202020204" pitchFamily="34" charset="0"/>
              </a:rPr>
              <a:t>Importe a Pagar (antes de impuesto, impuesto y líquido)</a:t>
            </a:r>
            <a:endParaRPr lang="es-MX" sz="1400" b="1" dirty="0">
              <a:solidFill>
                <a:srgbClr val="FFF0C1"/>
              </a:solidFill>
            </a:endParaRPr>
          </a:p>
        </p:txBody>
      </p:sp>
      <p:sp>
        <p:nvSpPr>
          <p:cNvPr id="205" name="Rectángulo 204">
            <a:extLst>
              <a:ext uri="{FF2B5EF4-FFF2-40B4-BE49-F238E27FC236}">
                <a16:creationId xmlns:a16="http://schemas.microsoft.com/office/drawing/2014/main" id="{3488A545-C636-477C-99BA-76EE91AF3149}"/>
              </a:ext>
            </a:extLst>
          </p:cNvPr>
          <p:cNvSpPr/>
          <p:nvPr/>
        </p:nvSpPr>
        <p:spPr>
          <a:xfrm>
            <a:off x="8279081" y="6335928"/>
            <a:ext cx="2633393" cy="307777"/>
          </a:xfrm>
          <a:prstGeom prst="rect">
            <a:avLst/>
          </a:prstGeom>
        </p:spPr>
        <p:txBody>
          <a:bodyPr wrap="square">
            <a:spAutoFit/>
          </a:bodyPr>
          <a:lstStyle/>
          <a:p>
            <a:pPr algn="ctr"/>
            <a:r>
              <a:rPr lang="es-MX" sz="1400" b="1" dirty="0">
                <a:solidFill>
                  <a:srgbClr val="FFF0C1"/>
                </a:solidFill>
                <a:latin typeface="Century Gothic" panose="020B0502020202020204" pitchFamily="34" charset="0"/>
              </a:rPr>
              <a:t>Fuente de Financiamiento</a:t>
            </a:r>
            <a:endParaRPr lang="es-MX" sz="1400" b="1" dirty="0">
              <a:solidFill>
                <a:srgbClr val="FFF0C1"/>
              </a:solidFill>
            </a:endParaRPr>
          </a:p>
        </p:txBody>
      </p:sp>
      <p:sp>
        <p:nvSpPr>
          <p:cNvPr id="206" name="Rectángulo 205">
            <a:extLst>
              <a:ext uri="{FF2B5EF4-FFF2-40B4-BE49-F238E27FC236}">
                <a16:creationId xmlns:a16="http://schemas.microsoft.com/office/drawing/2014/main" id="{1C666C2A-EBC2-4EA1-A793-FD21982F2120}"/>
              </a:ext>
            </a:extLst>
          </p:cNvPr>
          <p:cNvSpPr/>
          <p:nvPr/>
        </p:nvSpPr>
        <p:spPr>
          <a:xfrm>
            <a:off x="8458872" y="5743621"/>
            <a:ext cx="2744611" cy="523220"/>
          </a:xfrm>
          <a:prstGeom prst="rect">
            <a:avLst/>
          </a:prstGeom>
        </p:spPr>
        <p:txBody>
          <a:bodyPr wrap="square">
            <a:spAutoFit/>
          </a:bodyPr>
          <a:lstStyle/>
          <a:p>
            <a:pPr algn="ctr"/>
            <a:r>
              <a:rPr lang="es-MX" sz="1400" b="1" dirty="0">
                <a:solidFill>
                  <a:srgbClr val="C9D1DD"/>
                </a:solidFill>
                <a:latin typeface="Century Gothic" panose="020B0502020202020204" pitchFamily="34" charset="0"/>
              </a:rPr>
              <a:t>Forma de pago (único, quincenal, mensual, etc)</a:t>
            </a:r>
          </a:p>
        </p:txBody>
      </p:sp>
      <p:sp>
        <p:nvSpPr>
          <p:cNvPr id="207" name="Rectángulo 206">
            <a:extLst>
              <a:ext uri="{FF2B5EF4-FFF2-40B4-BE49-F238E27FC236}">
                <a16:creationId xmlns:a16="http://schemas.microsoft.com/office/drawing/2014/main" id="{41D4A9CE-B42D-4660-B099-3FEEBEA5160C}"/>
              </a:ext>
            </a:extLst>
          </p:cNvPr>
          <p:cNvSpPr/>
          <p:nvPr/>
        </p:nvSpPr>
        <p:spPr>
          <a:xfrm>
            <a:off x="8015115" y="1896651"/>
            <a:ext cx="1352278" cy="307777"/>
          </a:xfrm>
          <a:prstGeom prst="rect">
            <a:avLst/>
          </a:prstGeom>
        </p:spPr>
        <p:txBody>
          <a:bodyPr wrap="square">
            <a:spAutoFit/>
          </a:bodyPr>
          <a:lstStyle/>
          <a:p>
            <a:pPr algn="ctr"/>
            <a:r>
              <a:rPr lang="es-MX" sz="1400" b="1" dirty="0">
                <a:solidFill>
                  <a:srgbClr val="FFD966"/>
                </a:solidFill>
                <a:latin typeface="Century Gothic" panose="020B0502020202020204" pitchFamily="34" charset="0"/>
              </a:rPr>
              <a:t>Nombre</a:t>
            </a:r>
            <a:endParaRPr lang="es-MX" sz="1400" b="1" dirty="0">
              <a:solidFill>
                <a:srgbClr val="FFD966"/>
              </a:solidFill>
            </a:endParaRPr>
          </a:p>
        </p:txBody>
      </p:sp>
      <p:sp>
        <p:nvSpPr>
          <p:cNvPr id="208" name="TextBox 19">
            <a:extLst>
              <a:ext uri="{FF2B5EF4-FFF2-40B4-BE49-F238E27FC236}">
                <a16:creationId xmlns:a16="http://schemas.microsoft.com/office/drawing/2014/main" id="{0153D727-8D9A-4DF2-83DA-2849C8C20AA5}"/>
              </a:ext>
            </a:extLst>
          </p:cNvPr>
          <p:cNvSpPr txBox="1"/>
          <p:nvPr/>
        </p:nvSpPr>
        <p:spPr>
          <a:xfrm>
            <a:off x="7880384" y="2428755"/>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2</a:t>
            </a:r>
          </a:p>
        </p:txBody>
      </p:sp>
      <p:sp>
        <p:nvSpPr>
          <p:cNvPr id="209" name="TextBox 19">
            <a:extLst>
              <a:ext uri="{FF2B5EF4-FFF2-40B4-BE49-F238E27FC236}">
                <a16:creationId xmlns:a16="http://schemas.microsoft.com/office/drawing/2014/main" id="{502FA6EE-EC38-49A2-BD31-CBDD0A3B8006}"/>
              </a:ext>
            </a:extLst>
          </p:cNvPr>
          <p:cNvSpPr txBox="1"/>
          <p:nvPr/>
        </p:nvSpPr>
        <p:spPr>
          <a:xfrm>
            <a:off x="7623459" y="2941621"/>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3</a:t>
            </a:r>
          </a:p>
        </p:txBody>
      </p:sp>
      <p:sp>
        <p:nvSpPr>
          <p:cNvPr id="210" name="TextBox 19">
            <a:extLst>
              <a:ext uri="{FF2B5EF4-FFF2-40B4-BE49-F238E27FC236}">
                <a16:creationId xmlns:a16="http://schemas.microsoft.com/office/drawing/2014/main" id="{2C1D0E96-5B81-4327-9AB2-4A9FEB43A5E6}"/>
              </a:ext>
            </a:extLst>
          </p:cNvPr>
          <p:cNvSpPr txBox="1"/>
          <p:nvPr/>
        </p:nvSpPr>
        <p:spPr>
          <a:xfrm>
            <a:off x="7974235" y="3545272"/>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4</a:t>
            </a:r>
          </a:p>
        </p:txBody>
      </p:sp>
      <p:sp>
        <p:nvSpPr>
          <p:cNvPr id="211" name="TextBox 19">
            <a:extLst>
              <a:ext uri="{FF2B5EF4-FFF2-40B4-BE49-F238E27FC236}">
                <a16:creationId xmlns:a16="http://schemas.microsoft.com/office/drawing/2014/main" id="{D823423A-A466-4A20-9922-07A7AF3036A2}"/>
              </a:ext>
            </a:extLst>
          </p:cNvPr>
          <p:cNvSpPr txBox="1"/>
          <p:nvPr/>
        </p:nvSpPr>
        <p:spPr>
          <a:xfrm>
            <a:off x="7597937" y="4095232"/>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5</a:t>
            </a:r>
          </a:p>
        </p:txBody>
      </p:sp>
      <p:sp>
        <p:nvSpPr>
          <p:cNvPr id="212" name="TextBox 19">
            <a:extLst>
              <a:ext uri="{FF2B5EF4-FFF2-40B4-BE49-F238E27FC236}">
                <a16:creationId xmlns:a16="http://schemas.microsoft.com/office/drawing/2014/main" id="{14BC50C3-13DE-4C63-99A1-F93FDE719284}"/>
              </a:ext>
            </a:extLst>
          </p:cNvPr>
          <p:cNvSpPr txBox="1"/>
          <p:nvPr/>
        </p:nvSpPr>
        <p:spPr>
          <a:xfrm>
            <a:off x="7995210" y="4650605"/>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6</a:t>
            </a:r>
          </a:p>
        </p:txBody>
      </p:sp>
      <p:sp>
        <p:nvSpPr>
          <p:cNvPr id="213" name="TextBox 19">
            <a:extLst>
              <a:ext uri="{FF2B5EF4-FFF2-40B4-BE49-F238E27FC236}">
                <a16:creationId xmlns:a16="http://schemas.microsoft.com/office/drawing/2014/main" id="{9F613829-0C06-4832-9971-AD8E74938513}"/>
              </a:ext>
            </a:extLst>
          </p:cNvPr>
          <p:cNvSpPr txBox="1"/>
          <p:nvPr/>
        </p:nvSpPr>
        <p:spPr>
          <a:xfrm>
            <a:off x="7702626" y="5188362"/>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7</a:t>
            </a:r>
          </a:p>
        </p:txBody>
      </p:sp>
      <p:sp>
        <p:nvSpPr>
          <p:cNvPr id="214" name="TextBox 19">
            <a:extLst>
              <a:ext uri="{FF2B5EF4-FFF2-40B4-BE49-F238E27FC236}">
                <a16:creationId xmlns:a16="http://schemas.microsoft.com/office/drawing/2014/main" id="{53833040-973A-4F04-84EE-70BBEA0652E0}"/>
              </a:ext>
            </a:extLst>
          </p:cNvPr>
          <p:cNvSpPr txBox="1"/>
          <p:nvPr/>
        </p:nvSpPr>
        <p:spPr>
          <a:xfrm>
            <a:off x="8055924" y="5833330"/>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8</a:t>
            </a:r>
          </a:p>
        </p:txBody>
      </p:sp>
      <p:sp>
        <p:nvSpPr>
          <p:cNvPr id="215" name="TextBox 19">
            <a:extLst>
              <a:ext uri="{FF2B5EF4-FFF2-40B4-BE49-F238E27FC236}">
                <a16:creationId xmlns:a16="http://schemas.microsoft.com/office/drawing/2014/main" id="{7781F644-9871-44C6-83A6-6CAD87D57EC9}"/>
              </a:ext>
            </a:extLst>
          </p:cNvPr>
          <p:cNvSpPr txBox="1"/>
          <p:nvPr/>
        </p:nvSpPr>
        <p:spPr>
          <a:xfrm>
            <a:off x="7710721" y="6288145"/>
            <a:ext cx="794547" cy="307777"/>
          </a:xfrm>
          <a:prstGeom prst="rect">
            <a:avLst/>
          </a:prstGeom>
          <a:noFill/>
        </p:spPr>
        <p:txBody>
          <a:bodyPr wrap="square" rtlCol="0">
            <a:spAutoFit/>
          </a:bodyPr>
          <a:lstStyle/>
          <a:p>
            <a:pPr algn="ctr"/>
            <a:r>
              <a:rPr lang="en-US" sz="1400" b="1" dirty="0">
                <a:solidFill>
                  <a:srgbClr val="333F50"/>
                </a:solidFill>
                <a:latin typeface="Century Gothic" panose="020B0502020202020204" pitchFamily="34" charset="0"/>
              </a:rPr>
              <a:t>9</a:t>
            </a:r>
          </a:p>
        </p:txBody>
      </p:sp>
    </p:spTree>
    <p:extLst>
      <p:ext uri="{BB962C8B-B14F-4D97-AF65-F5344CB8AC3E}">
        <p14:creationId xmlns:p14="http://schemas.microsoft.com/office/powerpoint/2010/main" val="3787137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5449</TotalTime>
  <Words>1043</Words>
  <Application>Microsoft Office PowerPoint</Application>
  <PresentationFormat>Panorámica</PresentationFormat>
  <Paragraphs>72</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Arial Narrow</vt:lpstr>
      <vt:lpstr>Calibri</vt:lpstr>
      <vt:lpstr>Calibri Light</vt:lpstr>
      <vt:lpstr>Century Gothic</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Nahid Ahmed</dc:creator>
  <cp:lastModifiedBy>victor alvarado</cp:lastModifiedBy>
  <cp:revision>160</cp:revision>
  <dcterms:created xsi:type="dcterms:W3CDTF">2017-11-09T17:58:25Z</dcterms:created>
  <dcterms:modified xsi:type="dcterms:W3CDTF">2020-11-19T07:00:01Z</dcterms:modified>
</cp:coreProperties>
</file>